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21945600" cy="16459200"/>
  <p:notesSz cx="9144000" cy="6858000"/>
  <p:defaultTextStyle>
    <a:defPPr>
      <a:defRPr lang="en-US"/>
    </a:defPPr>
    <a:lvl1pPr algn="l" defTabSz="2194167" rtl="0" fontAlgn="base">
      <a:spcBef>
        <a:spcPct val="0"/>
      </a:spcBef>
      <a:spcAft>
        <a:spcPct val="0"/>
      </a:spcAft>
      <a:defRPr sz="4300" kern="1200">
        <a:solidFill>
          <a:schemeClr val="tx1"/>
        </a:solidFill>
        <a:latin typeface="Arial" charset="0"/>
        <a:ea typeface="+mn-ea"/>
        <a:cs typeface="Arial" charset="0"/>
      </a:defRPr>
    </a:lvl1pPr>
    <a:lvl2pPr marL="1097084" indent="-515206" algn="l" defTabSz="2194167" rtl="0" fontAlgn="base">
      <a:spcBef>
        <a:spcPct val="0"/>
      </a:spcBef>
      <a:spcAft>
        <a:spcPct val="0"/>
      </a:spcAft>
      <a:defRPr sz="4300" kern="1200">
        <a:solidFill>
          <a:schemeClr val="tx1"/>
        </a:solidFill>
        <a:latin typeface="Arial" charset="0"/>
        <a:ea typeface="+mn-ea"/>
        <a:cs typeface="Arial" charset="0"/>
      </a:defRPr>
    </a:lvl2pPr>
    <a:lvl3pPr marL="2194167" indent="-1030410" algn="l" defTabSz="2194167" rtl="0" fontAlgn="base">
      <a:spcBef>
        <a:spcPct val="0"/>
      </a:spcBef>
      <a:spcAft>
        <a:spcPct val="0"/>
      </a:spcAft>
      <a:defRPr sz="4300" kern="1200">
        <a:solidFill>
          <a:schemeClr val="tx1"/>
        </a:solidFill>
        <a:latin typeface="Arial" charset="0"/>
        <a:ea typeface="+mn-ea"/>
        <a:cs typeface="Arial" charset="0"/>
      </a:defRPr>
    </a:lvl3pPr>
    <a:lvl4pPr marL="3291251" indent="-1545615" algn="l" defTabSz="2194167" rtl="0" fontAlgn="base">
      <a:spcBef>
        <a:spcPct val="0"/>
      </a:spcBef>
      <a:spcAft>
        <a:spcPct val="0"/>
      </a:spcAft>
      <a:defRPr sz="4300" kern="1200">
        <a:solidFill>
          <a:schemeClr val="tx1"/>
        </a:solidFill>
        <a:latin typeface="Arial" charset="0"/>
        <a:ea typeface="+mn-ea"/>
        <a:cs typeface="Arial" charset="0"/>
      </a:defRPr>
    </a:lvl4pPr>
    <a:lvl5pPr marL="4388333" indent="-2060819" algn="l" defTabSz="2194167" rtl="0" fontAlgn="base">
      <a:spcBef>
        <a:spcPct val="0"/>
      </a:spcBef>
      <a:spcAft>
        <a:spcPct val="0"/>
      </a:spcAft>
      <a:defRPr sz="4300" kern="1200">
        <a:solidFill>
          <a:schemeClr val="tx1"/>
        </a:solidFill>
        <a:latin typeface="Arial" charset="0"/>
        <a:ea typeface="+mn-ea"/>
        <a:cs typeface="Arial" charset="0"/>
      </a:defRPr>
    </a:lvl5pPr>
    <a:lvl6pPr marL="2909392" algn="l" defTabSz="1163757" rtl="0" eaLnBrk="1" latinLnBrk="0" hangingPunct="1">
      <a:defRPr sz="4300" kern="1200">
        <a:solidFill>
          <a:schemeClr val="tx1"/>
        </a:solidFill>
        <a:latin typeface="Arial" charset="0"/>
        <a:ea typeface="+mn-ea"/>
        <a:cs typeface="Arial" charset="0"/>
      </a:defRPr>
    </a:lvl6pPr>
    <a:lvl7pPr marL="3491271" algn="l" defTabSz="1163757" rtl="0" eaLnBrk="1" latinLnBrk="0" hangingPunct="1">
      <a:defRPr sz="4300" kern="1200">
        <a:solidFill>
          <a:schemeClr val="tx1"/>
        </a:solidFill>
        <a:latin typeface="Arial" charset="0"/>
        <a:ea typeface="+mn-ea"/>
        <a:cs typeface="Arial" charset="0"/>
      </a:defRPr>
    </a:lvl7pPr>
    <a:lvl8pPr marL="4073149" algn="l" defTabSz="1163757" rtl="0" eaLnBrk="1" latinLnBrk="0" hangingPunct="1">
      <a:defRPr sz="4300" kern="1200">
        <a:solidFill>
          <a:schemeClr val="tx1"/>
        </a:solidFill>
        <a:latin typeface="Arial" charset="0"/>
        <a:ea typeface="+mn-ea"/>
        <a:cs typeface="Arial" charset="0"/>
      </a:defRPr>
    </a:lvl8pPr>
    <a:lvl9pPr marL="4655028" algn="l" defTabSz="1163757" rtl="0" eaLnBrk="1" latinLnBrk="0" hangingPunct="1">
      <a:defRPr sz="43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441" autoAdjust="0"/>
    <p:restoredTop sz="94660"/>
  </p:normalViewPr>
  <p:slideViewPr>
    <p:cSldViewPr>
      <p:cViewPr>
        <p:scale>
          <a:sx n="50" d="100"/>
          <a:sy n="50" d="100"/>
        </p:scale>
        <p:origin x="786" y="1212"/>
      </p:cViewPr>
      <p:guideLst>
        <p:guide orient="horz" pos="5184"/>
        <p:guide pos="6912"/>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dgoff\My%20Documents\APS%20Poster\sex%20differences%20in%20toy%20rating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5000000000000008"/>
          <c:y val="6.2500000000000014E-2"/>
          <c:w val="0.65416666666666667"/>
          <c:h val="0.65625000000000033"/>
        </c:manualLayout>
      </c:layout>
      <c:barChart>
        <c:barDir val="col"/>
        <c:grouping val="clustered"/>
        <c:ser>
          <c:idx val="0"/>
          <c:order val="0"/>
          <c:tx>
            <c:strRef>
              <c:f>Sheet1!$J$8</c:f>
              <c:strCache>
                <c:ptCount val="1"/>
                <c:pt idx="0">
                  <c:v>female</c:v>
                </c:pt>
              </c:strCache>
            </c:strRef>
          </c:tx>
          <c:errBars>
            <c:errBarType val="both"/>
            <c:errValType val="cust"/>
            <c:plus>
              <c:numRef>
                <c:f>Sheet1!$K$18:$P$18</c:f>
                <c:numCache>
                  <c:formatCode>General</c:formatCode>
                  <c:ptCount val="6"/>
                  <c:pt idx="0">
                    <c:v>0.25480000000000008</c:v>
                  </c:pt>
                  <c:pt idx="1">
                    <c:v>0.27440000000000009</c:v>
                  </c:pt>
                  <c:pt idx="2">
                    <c:v>0.27440000000000009</c:v>
                  </c:pt>
                  <c:pt idx="3">
                    <c:v>0.21560000000000001</c:v>
                  </c:pt>
                  <c:pt idx="4">
                    <c:v>0.19600000000000004</c:v>
                  </c:pt>
                  <c:pt idx="5">
                    <c:v>0.17640000000000003</c:v>
                  </c:pt>
                </c:numCache>
              </c:numRef>
            </c:plus>
            <c:minus>
              <c:numRef>
                <c:f>Sheet1!$K$18:$P$18</c:f>
                <c:numCache>
                  <c:formatCode>General</c:formatCode>
                  <c:ptCount val="6"/>
                  <c:pt idx="0">
                    <c:v>0.25480000000000008</c:v>
                  </c:pt>
                  <c:pt idx="1">
                    <c:v>0.27440000000000009</c:v>
                  </c:pt>
                  <c:pt idx="2">
                    <c:v>0.27440000000000009</c:v>
                  </c:pt>
                  <c:pt idx="3">
                    <c:v>0.21560000000000001</c:v>
                  </c:pt>
                  <c:pt idx="4">
                    <c:v>0.19600000000000004</c:v>
                  </c:pt>
                  <c:pt idx="5">
                    <c:v>0.17640000000000003</c:v>
                  </c:pt>
                </c:numCache>
              </c:numRef>
            </c:minus>
          </c:errBars>
          <c:cat>
            <c:strRef>
              <c:f>Sheet1!$K$7:$P$7</c:f>
              <c:strCache>
                <c:ptCount val="6"/>
                <c:pt idx="0">
                  <c:v>play</c:v>
                </c:pt>
                <c:pt idx="1">
                  <c:v>own</c:v>
                </c:pt>
                <c:pt idx="2">
                  <c:v>favorite</c:v>
                </c:pt>
                <c:pt idx="3">
                  <c:v>play</c:v>
                </c:pt>
                <c:pt idx="4">
                  <c:v>own</c:v>
                </c:pt>
                <c:pt idx="5">
                  <c:v>favorite</c:v>
                </c:pt>
              </c:strCache>
            </c:strRef>
          </c:cat>
          <c:val>
            <c:numRef>
              <c:f>Sheet1!$K$8:$P$8</c:f>
              <c:numCache>
                <c:formatCode>General</c:formatCode>
                <c:ptCount val="6"/>
                <c:pt idx="0">
                  <c:v>3.7</c:v>
                </c:pt>
                <c:pt idx="1">
                  <c:v>3.5</c:v>
                </c:pt>
                <c:pt idx="2">
                  <c:v>3.1</c:v>
                </c:pt>
                <c:pt idx="3">
                  <c:v>2.8</c:v>
                </c:pt>
                <c:pt idx="4">
                  <c:v>2.2999999999999998</c:v>
                </c:pt>
                <c:pt idx="5">
                  <c:v>2</c:v>
                </c:pt>
              </c:numCache>
            </c:numRef>
          </c:val>
        </c:ser>
        <c:ser>
          <c:idx val="1"/>
          <c:order val="1"/>
          <c:tx>
            <c:strRef>
              <c:f>Sheet1!$J$9</c:f>
              <c:strCache>
                <c:ptCount val="1"/>
                <c:pt idx="0">
                  <c:v>male</c:v>
                </c:pt>
              </c:strCache>
            </c:strRef>
          </c:tx>
          <c:errBars>
            <c:errBarType val="both"/>
            <c:errValType val="cust"/>
            <c:plus>
              <c:numRef>
                <c:f>Sheet1!$K$19:$P$19</c:f>
                <c:numCache>
                  <c:formatCode>General</c:formatCode>
                  <c:ptCount val="6"/>
                  <c:pt idx="0">
                    <c:v>0.47040000000000004</c:v>
                  </c:pt>
                  <c:pt idx="1">
                    <c:v>0.50960000000000005</c:v>
                  </c:pt>
                  <c:pt idx="2">
                    <c:v>0.50960000000000005</c:v>
                  </c:pt>
                  <c:pt idx="3">
                    <c:v>0.39200000000000007</c:v>
                  </c:pt>
                  <c:pt idx="4">
                    <c:v>0.35280000000000006</c:v>
                  </c:pt>
                  <c:pt idx="5">
                    <c:v>0.33320000000000005</c:v>
                  </c:pt>
                </c:numCache>
              </c:numRef>
            </c:plus>
            <c:minus>
              <c:numRef>
                <c:f>Sheet1!$K$19:$P$19</c:f>
                <c:numCache>
                  <c:formatCode>General</c:formatCode>
                  <c:ptCount val="6"/>
                  <c:pt idx="0">
                    <c:v>0.47040000000000004</c:v>
                  </c:pt>
                  <c:pt idx="1">
                    <c:v>0.50960000000000005</c:v>
                  </c:pt>
                  <c:pt idx="2">
                    <c:v>0.50960000000000005</c:v>
                  </c:pt>
                  <c:pt idx="3">
                    <c:v>0.39200000000000007</c:v>
                  </c:pt>
                  <c:pt idx="4">
                    <c:v>0.35280000000000006</c:v>
                  </c:pt>
                  <c:pt idx="5">
                    <c:v>0.33320000000000005</c:v>
                  </c:pt>
                </c:numCache>
              </c:numRef>
            </c:minus>
          </c:errBars>
          <c:cat>
            <c:strRef>
              <c:f>Sheet1!$K$7:$P$7</c:f>
              <c:strCache>
                <c:ptCount val="6"/>
                <c:pt idx="0">
                  <c:v>play</c:v>
                </c:pt>
                <c:pt idx="1">
                  <c:v>own</c:v>
                </c:pt>
                <c:pt idx="2">
                  <c:v>favorite</c:v>
                </c:pt>
                <c:pt idx="3">
                  <c:v>play</c:v>
                </c:pt>
                <c:pt idx="4">
                  <c:v>own</c:v>
                </c:pt>
                <c:pt idx="5">
                  <c:v>favorite</c:v>
                </c:pt>
              </c:strCache>
            </c:strRef>
          </c:cat>
          <c:val>
            <c:numRef>
              <c:f>Sheet1!$K$9:$P$9</c:f>
              <c:numCache>
                <c:formatCode>General</c:formatCode>
                <c:ptCount val="6"/>
                <c:pt idx="0">
                  <c:v>1.9</c:v>
                </c:pt>
                <c:pt idx="1">
                  <c:v>1.7000000000000002</c:v>
                </c:pt>
                <c:pt idx="2">
                  <c:v>1.5</c:v>
                </c:pt>
                <c:pt idx="3">
                  <c:v>4.2</c:v>
                </c:pt>
                <c:pt idx="4">
                  <c:v>4.2</c:v>
                </c:pt>
                <c:pt idx="5">
                  <c:v>3.8</c:v>
                </c:pt>
              </c:numCache>
            </c:numRef>
          </c:val>
        </c:ser>
        <c:gapWidth val="76"/>
        <c:axId val="51314688"/>
        <c:axId val="51316608"/>
      </c:barChart>
      <c:catAx>
        <c:axId val="51314688"/>
        <c:scaling>
          <c:orientation val="minMax"/>
        </c:scaling>
        <c:axPos val="b"/>
        <c:title>
          <c:tx>
            <c:rich>
              <a:bodyPr/>
              <a:lstStyle/>
              <a:p>
                <a:pPr>
                  <a:defRPr sz="1200" baseline="0"/>
                </a:pPr>
                <a:r>
                  <a:rPr lang="en-US" sz="1200" baseline="0"/>
                  <a:t>Girls' toys             Boys' toys</a:t>
                </a:r>
              </a:p>
            </c:rich>
          </c:tx>
          <c:layout/>
        </c:title>
        <c:numFmt formatCode="General" sourceLinked="1"/>
        <c:majorTickMark val="none"/>
        <c:tickLblPos val="nextTo"/>
        <c:txPr>
          <a:bodyPr/>
          <a:lstStyle/>
          <a:p>
            <a:pPr>
              <a:defRPr sz="1200" baseline="0"/>
            </a:pPr>
            <a:endParaRPr lang="en-US"/>
          </a:p>
        </c:txPr>
        <c:crossAx val="51316608"/>
        <c:crosses val="autoZero"/>
        <c:auto val="1"/>
        <c:lblAlgn val="ctr"/>
        <c:lblOffset val="100"/>
      </c:catAx>
      <c:valAx>
        <c:axId val="51316608"/>
        <c:scaling>
          <c:orientation val="minMax"/>
        </c:scaling>
        <c:axPos val="l"/>
        <c:title>
          <c:tx>
            <c:rich>
              <a:bodyPr/>
              <a:lstStyle/>
              <a:p>
                <a:pPr>
                  <a:defRPr sz="1200" baseline="0"/>
                </a:pPr>
                <a:r>
                  <a:rPr lang="en-US" sz="1200" baseline="0"/>
                  <a:t>Mean Rating</a:t>
                </a:r>
              </a:p>
            </c:rich>
          </c:tx>
          <c:layout/>
        </c:title>
        <c:numFmt formatCode="General" sourceLinked="1"/>
        <c:tickLblPos val="nextTo"/>
        <c:txPr>
          <a:bodyPr/>
          <a:lstStyle/>
          <a:p>
            <a:pPr>
              <a:defRPr sz="1400" baseline="0"/>
            </a:pPr>
            <a:endParaRPr lang="en-US"/>
          </a:p>
        </c:txPr>
        <c:crossAx val="51314688"/>
        <c:crosses val="autoZero"/>
        <c:crossBetween val="between"/>
      </c:valAx>
    </c:plotArea>
    <c:legend>
      <c:legendPos val="r"/>
      <c:layout/>
      <c:txPr>
        <a:bodyPr/>
        <a:lstStyle/>
        <a:p>
          <a:pPr>
            <a:defRPr sz="1200" baseline="0"/>
          </a:pPr>
          <a:endParaRPr lang="en-US"/>
        </a:p>
      </c:txPr>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F41DFE2-09F0-4B5B-B8C7-8A042AE5AE43}" type="datetimeFigureOut">
              <a:rPr lang="en-US" smtClean="0"/>
              <a:t>5/18/2010</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08B22773-4CF7-4A5D-B5CC-1379092EFAB7}" type="slidenum">
              <a:rPr lang="en-US" smtClean="0"/>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zh-CN" altLang="en-US"/>
          </a:p>
        </p:txBody>
      </p:sp>
      <p:sp>
        <p:nvSpPr>
          <p:cNvPr id="3" name="Date Placeholder 2"/>
          <p:cNvSpPr>
            <a:spLocks noGrp="1"/>
          </p:cNvSpPr>
          <p:nvPr>
            <p:ph type="dt" idx="1"/>
          </p:nvPr>
        </p:nvSpPr>
        <p:spPr>
          <a:xfrm>
            <a:off x="5179484"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B0F0CBAB-02D6-4035-B739-EE68AD5C89DE}" type="datetimeFigureOut">
              <a:rPr lang="zh-CN" altLang="en-US"/>
              <a:pPr/>
              <a:t>2010-5-18</a:t>
            </a:fld>
            <a:endParaRPr lang="en-US" altLang="zh-CN"/>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513910"/>
            <a:ext cx="3962400" cy="3429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zh-CN" alt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C66FB2FE-E372-4F52-A84D-3232B83FEDB2}" type="slidenum">
              <a:rPr lang="zh-CN" altLang="en-US"/>
              <a:pPr/>
              <a:t>‹#›</a:t>
            </a:fld>
            <a:endParaRPr lang="en-US" altLang="zh-CN"/>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500" kern="1200">
        <a:solidFill>
          <a:schemeClr val="tx1"/>
        </a:solidFill>
        <a:latin typeface="+mn-lt"/>
        <a:ea typeface="+mn-ea"/>
        <a:cs typeface="+mn-cs"/>
      </a:defRPr>
    </a:lvl1pPr>
    <a:lvl2pPr marL="581878" algn="l" rtl="0" fontAlgn="base">
      <a:spcBef>
        <a:spcPct val="30000"/>
      </a:spcBef>
      <a:spcAft>
        <a:spcPct val="0"/>
      </a:spcAft>
      <a:defRPr sz="1500" kern="1200">
        <a:solidFill>
          <a:schemeClr val="tx1"/>
        </a:solidFill>
        <a:latin typeface="+mn-lt"/>
        <a:ea typeface="+mn-ea"/>
        <a:cs typeface="+mn-cs"/>
      </a:defRPr>
    </a:lvl2pPr>
    <a:lvl3pPr marL="1163757" algn="l" rtl="0" fontAlgn="base">
      <a:spcBef>
        <a:spcPct val="30000"/>
      </a:spcBef>
      <a:spcAft>
        <a:spcPct val="0"/>
      </a:spcAft>
      <a:defRPr sz="1500" kern="1200">
        <a:solidFill>
          <a:schemeClr val="tx1"/>
        </a:solidFill>
        <a:latin typeface="+mn-lt"/>
        <a:ea typeface="+mn-ea"/>
        <a:cs typeface="+mn-cs"/>
      </a:defRPr>
    </a:lvl3pPr>
    <a:lvl4pPr marL="1745635" algn="l" rtl="0" fontAlgn="base">
      <a:spcBef>
        <a:spcPct val="30000"/>
      </a:spcBef>
      <a:spcAft>
        <a:spcPct val="0"/>
      </a:spcAft>
      <a:defRPr sz="1500" kern="1200">
        <a:solidFill>
          <a:schemeClr val="tx1"/>
        </a:solidFill>
        <a:latin typeface="+mn-lt"/>
        <a:ea typeface="+mn-ea"/>
        <a:cs typeface="+mn-cs"/>
      </a:defRPr>
    </a:lvl4pPr>
    <a:lvl5pPr marL="2327514" algn="l" rtl="0" fontAlgn="base">
      <a:spcBef>
        <a:spcPct val="30000"/>
      </a:spcBef>
      <a:spcAft>
        <a:spcPct val="0"/>
      </a:spcAft>
      <a:defRPr sz="1500" kern="1200">
        <a:solidFill>
          <a:schemeClr val="tx1"/>
        </a:solidFill>
        <a:latin typeface="+mn-lt"/>
        <a:ea typeface="+mn-ea"/>
        <a:cs typeface="+mn-cs"/>
      </a:defRPr>
    </a:lvl5pPr>
    <a:lvl6pPr marL="2909392" algn="l" defTabSz="1163757" rtl="0" eaLnBrk="1" latinLnBrk="0" hangingPunct="1">
      <a:defRPr sz="1500" kern="1200">
        <a:solidFill>
          <a:schemeClr val="tx1"/>
        </a:solidFill>
        <a:latin typeface="+mn-lt"/>
        <a:ea typeface="+mn-ea"/>
        <a:cs typeface="+mn-cs"/>
      </a:defRPr>
    </a:lvl6pPr>
    <a:lvl7pPr marL="3491271" algn="l" defTabSz="1163757" rtl="0" eaLnBrk="1" latinLnBrk="0" hangingPunct="1">
      <a:defRPr sz="1500" kern="1200">
        <a:solidFill>
          <a:schemeClr val="tx1"/>
        </a:solidFill>
        <a:latin typeface="+mn-lt"/>
        <a:ea typeface="+mn-ea"/>
        <a:cs typeface="+mn-cs"/>
      </a:defRPr>
    </a:lvl7pPr>
    <a:lvl8pPr marL="4073149" algn="l" defTabSz="1163757" rtl="0" eaLnBrk="1" latinLnBrk="0" hangingPunct="1">
      <a:defRPr sz="1500" kern="1200">
        <a:solidFill>
          <a:schemeClr val="tx1"/>
        </a:solidFill>
        <a:latin typeface="+mn-lt"/>
        <a:ea typeface="+mn-ea"/>
        <a:cs typeface="+mn-cs"/>
      </a:defRPr>
    </a:lvl8pPr>
    <a:lvl9pPr marL="4655028" algn="l" defTabSz="1163757"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xfrm>
            <a:off x="2857500" y="514350"/>
            <a:ext cx="3429000" cy="2571750"/>
          </a:xfrm>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5113021"/>
            <a:ext cx="18653760" cy="3528060"/>
          </a:xfrm>
        </p:spPr>
        <p:txBody>
          <a:bodyPr/>
          <a:lstStyle/>
          <a:p>
            <a:r>
              <a:rPr lang="en-US" smtClean="0"/>
              <a:t>Click to edit Master title style</a:t>
            </a:r>
            <a:endParaRPr lang="en-US"/>
          </a:p>
        </p:txBody>
      </p:sp>
      <p:sp>
        <p:nvSpPr>
          <p:cNvPr id="3" name="Subtitle 2"/>
          <p:cNvSpPr>
            <a:spLocks noGrp="1"/>
          </p:cNvSpPr>
          <p:nvPr>
            <p:ph type="subTitle" idx="1"/>
          </p:nvPr>
        </p:nvSpPr>
        <p:spPr>
          <a:xfrm>
            <a:off x="3291840" y="9326880"/>
            <a:ext cx="15361920" cy="4206240"/>
          </a:xfrm>
        </p:spPr>
        <p:txBody>
          <a:bodyPr/>
          <a:lstStyle>
            <a:lvl1pPr marL="0" indent="0" algn="ctr">
              <a:buNone/>
              <a:defRPr>
                <a:solidFill>
                  <a:schemeClr val="tx1">
                    <a:tint val="75000"/>
                  </a:schemeClr>
                </a:solidFill>
              </a:defRPr>
            </a:lvl1pPr>
            <a:lvl2pPr marL="1097248" indent="0" algn="ctr">
              <a:buNone/>
              <a:defRPr>
                <a:solidFill>
                  <a:schemeClr val="tx1">
                    <a:tint val="75000"/>
                  </a:schemeClr>
                </a:solidFill>
              </a:defRPr>
            </a:lvl2pPr>
            <a:lvl3pPr marL="2194496" indent="0" algn="ctr">
              <a:buNone/>
              <a:defRPr>
                <a:solidFill>
                  <a:schemeClr val="tx1">
                    <a:tint val="75000"/>
                  </a:schemeClr>
                </a:solidFill>
              </a:defRPr>
            </a:lvl3pPr>
            <a:lvl4pPr marL="3291744" indent="0" algn="ctr">
              <a:buNone/>
              <a:defRPr>
                <a:solidFill>
                  <a:schemeClr val="tx1">
                    <a:tint val="75000"/>
                  </a:schemeClr>
                </a:solidFill>
              </a:defRPr>
            </a:lvl4pPr>
            <a:lvl5pPr marL="4388992" indent="0" algn="ctr">
              <a:buNone/>
              <a:defRPr>
                <a:solidFill>
                  <a:schemeClr val="tx1">
                    <a:tint val="75000"/>
                  </a:schemeClr>
                </a:solidFill>
              </a:defRPr>
            </a:lvl5pPr>
            <a:lvl6pPr marL="5486241" indent="0" algn="ctr">
              <a:buNone/>
              <a:defRPr>
                <a:solidFill>
                  <a:schemeClr val="tx1">
                    <a:tint val="75000"/>
                  </a:schemeClr>
                </a:solidFill>
              </a:defRPr>
            </a:lvl6pPr>
            <a:lvl7pPr marL="6583489" indent="0" algn="ctr">
              <a:buNone/>
              <a:defRPr>
                <a:solidFill>
                  <a:schemeClr val="tx1">
                    <a:tint val="75000"/>
                  </a:schemeClr>
                </a:solidFill>
              </a:defRPr>
            </a:lvl7pPr>
            <a:lvl8pPr marL="7680737" indent="0" algn="ctr">
              <a:buNone/>
              <a:defRPr>
                <a:solidFill>
                  <a:schemeClr val="tx1">
                    <a:tint val="75000"/>
                  </a:schemeClr>
                </a:solidFill>
              </a:defRPr>
            </a:lvl8pPr>
            <a:lvl9pPr marL="877798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7CDAAA1-0CC1-461E-8ED8-E84E7B552E59}" type="datetimeFigureOut">
              <a:rPr lang="zh-CN" altLang="en-US"/>
              <a:pPr/>
              <a:t>2010-5-18</a:t>
            </a:fld>
            <a:endParaRPr lang="en-US" altLang="zh-CN"/>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F0CC4276-4D2C-46CD-A895-B04D42F4428B}" type="slidenum">
              <a:rPr lang="zh-CN" altLang="en-US"/>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7A0FB2A-9EE1-4F8D-8BBD-425831C1BA83}" type="datetimeFigureOut">
              <a:rPr lang="zh-CN" altLang="en-US"/>
              <a:pPr/>
              <a:t>2010-5-18</a:t>
            </a:fld>
            <a:endParaRPr lang="en-US" altLang="zh-CN"/>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54977C2B-089E-4C7C-835F-FD7FBD158EB3}" type="slidenum">
              <a:rPr lang="zh-CN" altLang="en-US"/>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659132"/>
            <a:ext cx="4937760" cy="140436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97280" y="659132"/>
            <a:ext cx="14447520" cy="140436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F9D69F9-A21B-4823-BA64-0E83D7248C99}" type="datetimeFigureOut">
              <a:rPr lang="zh-CN" altLang="en-US"/>
              <a:pPr/>
              <a:t>2010-5-18</a:t>
            </a:fld>
            <a:endParaRPr lang="en-US" altLang="zh-CN"/>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BAE9A7A9-D0C9-44A5-BC18-360B97E6F07A}" type="slidenum">
              <a:rPr lang="zh-CN" altLang="en-US"/>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27177D5-F540-48AB-A1F0-1BF020F50FA9}" type="datetimeFigureOut">
              <a:rPr lang="zh-CN" altLang="en-US"/>
              <a:pPr/>
              <a:t>2010-5-18</a:t>
            </a:fld>
            <a:endParaRPr lang="en-US" altLang="zh-CN"/>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490FB293-950A-4F28-9C4C-76155FEA32D2}" type="slidenum">
              <a:rPr lang="zh-CN" altLang="en-US"/>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10576561"/>
            <a:ext cx="18653760" cy="3268980"/>
          </a:xfrm>
        </p:spPr>
        <p:txBody>
          <a:bodyPr anchor="t"/>
          <a:lstStyle>
            <a:lvl1pPr algn="l">
              <a:defRPr sz="9500" b="1" cap="all"/>
            </a:lvl1pPr>
          </a:lstStyle>
          <a:p>
            <a:r>
              <a:rPr lang="en-US" smtClean="0"/>
              <a:t>Click to edit Master title style</a:t>
            </a:r>
            <a:endParaRPr lang="en-US"/>
          </a:p>
        </p:txBody>
      </p:sp>
      <p:sp>
        <p:nvSpPr>
          <p:cNvPr id="3" name="Text Placeholder 2"/>
          <p:cNvSpPr>
            <a:spLocks noGrp="1"/>
          </p:cNvSpPr>
          <p:nvPr>
            <p:ph type="body" idx="1"/>
          </p:nvPr>
        </p:nvSpPr>
        <p:spPr>
          <a:xfrm>
            <a:off x="1733551" y="6976112"/>
            <a:ext cx="18653760" cy="3600449"/>
          </a:xfrm>
        </p:spPr>
        <p:txBody>
          <a:bodyPr anchor="b"/>
          <a:lstStyle>
            <a:lvl1pPr marL="0" indent="0">
              <a:buNone/>
              <a:defRPr sz="4800">
                <a:solidFill>
                  <a:schemeClr val="tx1">
                    <a:tint val="75000"/>
                  </a:schemeClr>
                </a:solidFill>
              </a:defRPr>
            </a:lvl1pPr>
            <a:lvl2pPr marL="1097248" indent="0">
              <a:buNone/>
              <a:defRPr sz="4300">
                <a:solidFill>
                  <a:schemeClr val="tx1">
                    <a:tint val="75000"/>
                  </a:schemeClr>
                </a:solidFill>
              </a:defRPr>
            </a:lvl2pPr>
            <a:lvl3pPr marL="2194496" indent="0">
              <a:buNone/>
              <a:defRPr sz="3800">
                <a:solidFill>
                  <a:schemeClr val="tx1">
                    <a:tint val="75000"/>
                  </a:schemeClr>
                </a:solidFill>
              </a:defRPr>
            </a:lvl3pPr>
            <a:lvl4pPr marL="3291744" indent="0">
              <a:buNone/>
              <a:defRPr sz="3300">
                <a:solidFill>
                  <a:schemeClr val="tx1">
                    <a:tint val="75000"/>
                  </a:schemeClr>
                </a:solidFill>
              </a:defRPr>
            </a:lvl4pPr>
            <a:lvl5pPr marL="4388992" indent="0">
              <a:buNone/>
              <a:defRPr sz="3300">
                <a:solidFill>
                  <a:schemeClr val="tx1">
                    <a:tint val="75000"/>
                  </a:schemeClr>
                </a:solidFill>
              </a:defRPr>
            </a:lvl5pPr>
            <a:lvl6pPr marL="5486241" indent="0">
              <a:buNone/>
              <a:defRPr sz="3300">
                <a:solidFill>
                  <a:schemeClr val="tx1">
                    <a:tint val="75000"/>
                  </a:schemeClr>
                </a:solidFill>
              </a:defRPr>
            </a:lvl6pPr>
            <a:lvl7pPr marL="6583489" indent="0">
              <a:buNone/>
              <a:defRPr sz="3300">
                <a:solidFill>
                  <a:schemeClr val="tx1">
                    <a:tint val="75000"/>
                  </a:schemeClr>
                </a:solidFill>
              </a:defRPr>
            </a:lvl7pPr>
            <a:lvl8pPr marL="7680737" indent="0">
              <a:buNone/>
              <a:defRPr sz="3300">
                <a:solidFill>
                  <a:schemeClr val="tx1">
                    <a:tint val="75000"/>
                  </a:schemeClr>
                </a:solidFill>
              </a:defRPr>
            </a:lvl8pPr>
            <a:lvl9pPr marL="8777985" indent="0">
              <a:buNone/>
              <a:defRPr sz="3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E6DA777-A8F0-4E12-B17A-33B3B3E80F90}" type="datetimeFigureOut">
              <a:rPr lang="zh-CN" altLang="en-US"/>
              <a:pPr/>
              <a:t>2010-5-18</a:t>
            </a:fld>
            <a:endParaRPr lang="en-US" altLang="zh-CN"/>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4CE457E5-16D0-412C-8138-8C335EE183EE}" type="slidenum">
              <a:rPr lang="zh-CN" altLang="en-US"/>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97280" y="3840481"/>
            <a:ext cx="9692640" cy="10862311"/>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155680" y="3840481"/>
            <a:ext cx="9692640" cy="10862311"/>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D171F1D0-E92F-4D4C-975A-79FA5F32F501}" type="datetimeFigureOut">
              <a:rPr lang="zh-CN" altLang="en-US"/>
              <a:pPr/>
              <a:t>2010-5-18</a:t>
            </a:fld>
            <a:endParaRPr lang="en-US" altLang="zh-CN"/>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738B8695-899F-46AE-8953-4AA5FB6E57D4}" type="slidenum">
              <a:rPr lang="zh-CN" altLang="en-US"/>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7280" y="3684271"/>
            <a:ext cx="9696451" cy="1535429"/>
          </a:xfrm>
        </p:spPr>
        <p:txBody>
          <a:bodyPr anchor="b"/>
          <a:lstStyle>
            <a:lvl1pPr marL="0" indent="0">
              <a:buNone/>
              <a:defRPr sz="5700" b="1"/>
            </a:lvl1pPr>
            <a:lvl2pPr marL="1097248" indent="0">
              <a:buNone/>
              <a:defRPr sz="4800" b="1"/>
            </a:lvl2pPr>
            <a:lvl3pPr marL="2194496" indent="0">
              <a:buNone/>
              <a:defRPr sz="4300" b="1"/>
            </a:lvl3pPr>
            <a:lvl4pPr marL="3291744" indent="0">
              <a:buNone/>
              <a:defRPr sz="3800" b="1"/>
            </a:lvl4pPr>
            <a:lvl5pPr marL="4388992" indent="0">
              <a:buNone/>
              <a:defRPr sz="3800" b="1"/>
            </a:lvl5pPr>
            <a:lvl6pPr marL="5486241" indent="0">
              <a:buNone/>
              <a:defRPr sz="3800" b="1"/>
            </a:lvl6pPr>
            <a:lvl7pPr marL="6583489" indent="0">
              <a:buNone/>
              <a:defRPr sz="3800" b="1"/>
            </a:lvl7pPr>
            <a:lvl8pPr marL="7680737" indent="0">
              <a:buNone/>
              <a:defRPr sz="3800" b="1"/>
            </a:lvl8pPr>
            <a:lvl9pPr marL="8777985" indent="0">
              <a:buNone/>
              <a:defRPr sz="3800" b="1"/>
            </a:lvl9pPr>
          </a:lstStyle>
          <a:p>
            <a:pPr lvl="0"/>
            <a:r>
              <a:rPr lang="en-US" smtClean="0"/>
              <a:t>Click to edit Master text styles</a:t>
            </a:r>
          </a:p>
        </p:txBody>
      </p:sp>
      <p:sp>
        <p:nvSpPr>
          <p:cNvPr id="4" name="Content Placeholder 3"/>
          <p:cNvSpPr>
            <a:spLocks noGrp="1"/>
          </p:cNvSpPr>
          <p:nvPr>
            <p:ph sz="half" idx="2"/>
          </p:nvPr>
        </p:nvSpPr>
        <p:spPr>
          <a:xfrm>
            <a:off x="1097280" y="5219700"/>
            <a:ext cx="9696451" cy="9483091"/>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1148062" y="3684271"/>
            <a:ext cx="9700260" cy="1535429"/>
          </a:xfrm>
        </p:spPr>
        <p:txBody>
          <a:bodyPr anchor="b"/>
          <a:lstStyle>
            <a:lvl1pPr marL="0" indent="0">
              <a:buNone/>
              <a:defRPr sz="5700" b="1"/>
            </a:lvl1pPr>
            <a:lvl2pPr marL="1097248" indent="0">
              <a:buNone/>
              <a:defRPr sz="4800" b="1"/>
            </a:lvl2pPr>
            <a:lvl3pPr marL="2194496" indent="0">
              <a:buNone/>
              <a:defRPr sz="4300" b="1"/>
            </a:lvl3pPr>
            <a:lvl4pPr marL="3291744" indent="0">
              <a:buNone/>
              <a:defRPr sz="3800" b="1"/>
            </a:lvl4pPr>
            <a:lvl5pPr marL="4388992" indent="0">
              <a:buNone/>
              <a:defRPr sz="3800" b="1"/>
            </a:lvl5pPr>
            <a:lvl6pPr marL="5486241" indent="0">
              <a:buNone/>
              <a:defRPr sz="3800" b="1"/>
            </a:lvl6pPr>
            <a:lvl7pPr marL="6583489" indent="0">
              <a:buNone/>
              <a:defRPr sz="3800" b="1"/>
            </a:lvl7pPr>
            <a:lvl8pPr marL="7680737" indent="0">
              <a:buNone/>
              <a:defRPr sz="3800" b="1"/>
            </a:lvl8pPr>
            <a:lvl9pPr marL="8777985" indent="0">
              <a:buNone/>
              <a:defRPr sz="3800" b="1"/>
            </a:lvl9pPr>
          </a:lstStyle>
          <a:p>
            <a:pPr lvl="0"/>
            <a:r>
              <a:rPr lang="en-US" smtClean="0"/>
              <a:t>Click to edit Master text styles</a:t>
            </a:r>
          </a:p>
        </p:txBody>
      </p:sp>
      <p:sp>
        <p:nvSpPr>
          <p:cNvPr id="6" name="Content Placeholder 5"/>
          <p:cNvSpPr>
            <a:spLocks noGrp="1"/>
          </p:cNvSpPr>
          <p:nvPr>
            <p:ph sz="quarter" idx="4"/>
          </p:nvPr>
        </p:nvSpPr>
        <p:spPr>
          <a:xfrm>
            <a:off x="11148062" y="5219700"/>
            <a:ext cx="9700260" cy="9483091"/>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A8C56BD4-356B-449A-B529-08C241117790}" type="datetimeFigureOut">
              <a:rPr lang="zh-CN" altLang="en-US"/>
              <a:pPr/>
              <a:t>2010-5-18</a:t>
            </a:fld>
            <a:endParaRPr lang="en-US" altLang="zh-CN"/>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10FCD3BD-8889-4896-B9E9-BF9A180430CA}" type="slidenum">
              <a:rPr lang="zh-CN" altLang="en-US"/>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86427212-E44A-453B-A6A2-159C22730893}" type="datetimeFigureOut">
              <a:rPr lang="zh-CN" altLang="en-US"/>
              <a:pPr/>
              <a:t>2010-5-18</a:t>
            </a:fld>
            <a:endParaRPr lang="en-US" altLang="zh-CN"/>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537074FB-396B-4539-8F2D-68AF4471DFD7}" type="slidenum">
              <a:rPr lang="zh-CN" altLang="en-US"/>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41F73CF-1437-4136-931D-3CA9D966B445}" type="datetimeFigureOut">
              <a:rPr lang="zh-CN" altLang="en-US"/>
              <a:pPr/>
              <a:t>2010-5-18</a:t>
            </a:fld>
            <a:endParaRPr lang="en-US" altLang="zh-CN"/>
          </a:p>
        </p:txBody>
      </p:sp>
      <p:sp>
        <p:nvSpPr>
          <p:cNvPr id="3" name="Footer Placeholder 4"/>
          <p:cNvSpPr>
            <a:spLocks noGrp="1"/>
          </p:cNvSpPr>
          <p:nvPr>
            <p:ph type="ftr" sz="quarter" idx="11"/>
          </p:nvPr>
        </p:nvSpPr>
        <p:spPr/>
        <p:txBody>
          <a:bodyPr/>
          <a:lstStyle>
            <a:lvl1pPr>
              <a:defRPr/>
            </a:lvl1pPr>
          </a:lstStyle>
          <a:p>
            <a:endParaRPr lang="zh-CN" altLang="en-US"/>
          </a:p>
        </p:txBody>
      </p:sp>
      <p:sp>
        <p:nvSpPr>
          <p:cNvPr id="4" name="Slide Number Placeholder 5"/>
          <p:cNvSpPr>
            <a:spLocks noGrp="1"/>
          </p:cNvSpPr>
          <p:nvPr>
            <p:ph type="sldNum" sz="quarter" idx="12"/>
          </p:nvPr>
        </p:nvSpPr>
        <p:spPr/>
        <p:txBody>
          <a:bodyPr/>
          <a:lstStyle>
            <a:lvl1pPr>
              <a:defRPr/>
            </a:lvl1pPr>
          </a:lstStyle>
          <a:p>
            <a:fld id="{A1334BD9-DAFA-48ED-B54E-FDC1AD6A6722}" type="slidenum">
              <a:rPr lang="zh-CN" altLang="en-US"/>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2" y="655320"/>
            <a:ext cx="7219951" cy="2788920"/>
          </a:xfrm>
        </p:spPr>
        <p:txBody>
          <a:bodyPr anchor="b"/>
          <a:lstStyle>
            <a:lvl1pPr algn="l">
              <a:defRPr sz="4800" b="1"/>
            </a:lvl1pPr>
          </a:lstStyle>
          <a:p>
            <a:r>
              <a:rPr lang="en-US" smtClean="0"/>
              <a:t>Click to edit Master title style</a:t>
            </a:r>
            <a:endParaRPr lang="en-US"/>
          </a:p>
        </p:txBody>
      </p:sp>
      <p:sp>
        <p:nvSpPr>
          <p:cNvPr id="3" name="Content Placeholder 2"/>
          <p:cNvSpPr>
            <a:spLocks noGrp="1"/>
          </p:cNvSpPr>
          <p:nvPr>
            <p:ph idx="1"/>
          </p:nvPr>
        </p:nvSpPr>
        <p:spPr>
          <a:xfrm>
            <a:off x="8580120" y="655321"/>
            <a:ext cx="12268200" cy="14047471"/>
          </a:xfrm>
        </p:spPr>
        <p:txBody>
          <a:bodyPr/>
          <a:lstStyle>
            <a:lvl1pPr>
              <a:defRPr sz="7600"/>
            </a:lvl1pPr>
            <a:lvl2pPr>
              <a:defRPr sz="6700"/>
            </a:lvl2pPr>
            <a:lvl3pPr>
              <a:defRPr sz="570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2" y="3444241"/>
            <a:ext cx="7219951" cy="11258551"/>
          </a:xfrm>
        </p:spPr>
        <p:txBody>
          <a:bodyPr/>
          <a:lstStyle>
            <a:lvl1pPr marL="0" indent="0">
              <a:buNone/>
              <a:defRPr sz="3300"/>
            </a:lvl1pPr>
            <a:lvl2pPr marL="1097248" indent="0">
              <a:buNone/>
              <a:defRPr sz="2900"/>
            </a:lvl2pPr>
            <a:lvl3pPr marL="2194496" indent="0">
              <a:buNone/>
              <a:defRPr sz="2400"/>
            </a:lvl3pPr>
            <a:lvl4pPr marL="3291744" indent="0">
              <a:buNone/>
              <a:defRPr sz="2200"/>
            </a:lvl4pPr>
            <a:lvl5pPr marL="4388992" indent="0">
              <a:buNone/>
              <a:defRPr sz="2200"/>
            </a:lvl5pPr>
            <a:lvl6pPr marL="5486241" indent="0">
              <a:buNone/>
              <a:defRPr sz="2200"/>
            </a:lvl6pPr>
            <a:lvl7pPr marL="6583489" indent="0">
              <a:buNone/>
              <a:defRPr sz="2200"/>
            </a:lvl7pPr>
            <a:lvl8pPr marL="7680737" indent="0">
              <a:buNone/>
              <a:defRPr sz="2200"/>
            </a:lvl8pPr>
            <a:lvl9pPr marL="8777985" indent="0">
              <a:buNone/>
              <a:defRPr sz="2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0172024-E003-47ED-9E63-68BA4C5AC250}" type="datetimeFigureOut">
              <a:rPr lang="zh-CN" altLang="en-US"/>
              <a:pPr/>
              <a:t>2010-5-18</a:t>
            </a:fld>
            <a:endParaRPr lang="en-US" altLang="zh-CN"/>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CAC35C9D-8AAA-4EE3-AE6C-BC0720BD0288}" type="slidenum">
              <a:rPr lang="zh-CN" altLang="en-US"/>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1" y="11521440"/>
            <a:ext cx="13167360" cy="1360171"/>
          </a:xfrm>
        </p:spPr>
        <p:txBody>
          <a:bodyPr anchor="b"/>
          <a:lstStyle>
            <a:lvl1pPr algn="l">
              <a:defRPr sz="4800" b="1"/>
            </a:lvl1pPr>
          </a:lstStyle>
          <a:p>
            <a:r>
              <a:rPr lang="en-US" smtClean="0"/>
              <a:t>Click to edit Master title style</a:t>
            </a:r>
            <a:endParaRPr lang="en-US"/>
          </a:p>
        </p:txBody>
      </p:sp>
      <p:sp>
        <p:nvSpPr>
          <p:cNvPr id="3" name="Picture Placeholder 2"/>
          <p:cNvSpPr>
            <a:spLocks noGrp="1"/>
          </p:cNvSpPr>
          <p:nvPr>
            <p:ph type="pic" idx="1"/>
          </p:nvPr>
        </p:nvSpPr>
        <p:spPr>
          <a:xfrm>
            <a:off x="4301491" y="1470660"/>
            <a:ext cx="13167360" cy="9875520"/>
          </a:xfrm>
        </p:spPr>
        <p:txBody>
          <a:bodyPr rtlCol="0">
            <a:normAutofit/>
          </a:bodyPr>
          <a:lstStyle>
            <a:lvl1pPr marL="0" indent="0">
              <a:buNone/>
              <a:defRPr sz="7600"/>
            </a:lvl1pPr>
            <a:lvl2pPr marL="1097248" indent="0">
              <a:buNone/>
              <a:defRPr sz="6700"/>
            </a:lvl2pPr>
            <a:lvl3pPr marL="2194496" indent="0">
              <a:buNone/>
              <a:defRPr sz="5700"/>
            </a:lvl3pPr>
            <a:lvl4pPr marL="3291744" indent="0">
              <a:buNone/>
              <a:defRPr sz="4800"/>
            </a:lvl4pPr>
            <a:lvl5pPr marL="4388992" indent="0">
              <a:buNone/>
              <a:defRPr sz="4800"/>
            </a:lvl5pPr>
            <a:lvl6pPr marL="5486241" indent="0">
              <a:buNone/>
              <a:defRPr sz="4800"/>
            </a:lvl6pPr>
            <a:lvl7pPr marL="6583489" indent="0">
              <a:buNone/>
              <a:defRPr sz="4800"/>
            </a:lvl7pPr>
            <a:lvl8pPr marL="7680737" indent="0">
              <a:buNone/>
              <a:defRPr sz="4800"/>
            </a:lvl8pPr>
            <a:lvl9pPr marL="8777985" indent="0">
              <a:buNone/>
              <a:defRPr sz="4800"/>
            </a:lvl9pPr>
          </a:lstStyle>
          <a:p>
            <a:pPr lvl="0"/>
            <a:endParaRPr lang="en-US" noProof="0"/>
          </a:p>
        </p:txBody>
      </p:sp>
      <p:sp>
        <p:nvSpPr>
          <p:cNvPr id="4" name="Text Placeholder 3"/>
          <p:cNvSpPr>
            <a:spLocks noGrp="1"/>
          </p:cNvSpPr>
          <p:nvPr>
            <p:ph type="body" sz="half" idx="2"/>
          </p:nvPr>
        </p:nvSpPr>
        <p:spPr>
          <a:xfrm>
            <a:off x="4301491" y="12881611"/>
            <a:ext cx="13167360" cy="1931669"/>
          </a:xfrm>
        </p:spPr>
        <p:txBody>
          <a:bodyPr/>
          <a:lstStyle>
            <a:lvl1pPr marL="0" indent="0">
              <a:buNone/>
              <a:defRPr sz="3300"/>
            </a:lvl1pPr>
            <a:lvl2pPr marL="1097248" indent="0">
              <a:buNone/>
              <a:defRPr sz="2900"/>
            </a:lvl2pPr>
            <a:lvl3pPr marL="2194496" indent="0">
              <a:buNone/>
              <a:defRPr sz="2400"/>
            </a:lvl3pPr>
            <a:lvl4pPr marL="3291744" indent="0">
              <a:buNone/>
              <a:defRPr sz="2200"/>
            </a:lvl4pPr>
            <a:lvl5pPr marL="4388992" indent="0">
              <a:buNone/>
              <a:defRPr sz="2200"/>
            </a:lvl5pPr>
            <a:lvl6pPr marL="5486241" indent="0">
              <a:buNone/>
              <a:defRPr sz="2200"/>
            </a:lvl6pPr>
            <a:lvl7pPr marL="6583489" indent="0">
              <a:buNone/>
              <a:defRPr sz="2200"/>
            </a:lvl7pPr>
            <a:lvl8pPr marL="7680737" indent="0">
              <a:buNone/>
              <a:defRPr sz="2200"/>
            </a:lvl8pPr>
            <a:lvl9pPr marL="8777985" indent="0">
              <a:buNone/>
              <a:defRPr sz="2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AFB94D4-D2BD-4FF6-9A74-061CACFA56F5}" type="datetimeFigureOut">
              <a:rPr lang="zh-CN" altLang="en-US"/>
              <a:pPr/>
              <a:t>2010-5-18</a:t>
            </a:fld>
            <a:endParaRPr lang="en-US" altLang="zh-CN"/>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A32A81B0-988D-4AC1-9396-54B107489ACE}" type="slidenum">
              <a:rPr lang="zh-CN" altLang="en-US"/>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96434" y="659130"/>
            <a:ext cx="19752733" cy="2743200"/>
          </a:xfrm>
          <a:prstGeom prst="rect">
            <a:avLst/>
          </a:prstGeom>
          <a:noFill/>
          <a:ln w="9525">
            <a:noFill/>
            <a:miter lim="800000"/>
            <a:headEnd/>
            <a:tailEnd/>
          </a:ln>
        </p:spPr>
        <p:txBody>
          <a:bodyPr vert="horz" wrap="square" lIns="219449" tIns="109725" rIns="219449" bIns="109725" numCol="1" anchor="ctr" anchorCtr="0" compatLnSpc="1">
            <a:prstTxWarp prst="textNoShape">
              <a:avLst/>
            </a:prstTxWarp>
          </a:bodyPr>
          <a:lstStyle/>
          <a:p>
            <a:pPr lvl="0"/>
            <a:r>
              <a:rPr lang="en-US" altLang="zh-CN" smtClean="0"/>
              <a:t>Click to edit Master title style</a:t>
            </a:r>
          </a:p>
        </p:txBody>
      </p:sp>
      <p:sp>
        <p:nvSpPr>
          <p:cNvPr id="1027" name="Text Placeholder 2"/>
          <p:cNvSpPr>
            <a:spLocks noGrp="1"/>
          </p:cNvSpPr>
          <p:nvPr>
            <p:ph type="body" idx="1"/>
          </p:nvPr>
        </p:nvSpPr>
        <p:spPr bwMode="auto">
          <a:xfrm>
            <a:off x="1096434" y="3840481"/>
            <a:ext cx="19752733" cy="10862310"/>
          </a:xfrm>
          <a:prstGeom prst="rect">
            <a:avLst/>
          </a:prstGeom>
          <a:noFill/>
          <a:ln w="9525">
            <a:noFill/>
            <a:miter lim="800000"/>
            <a:headEnd/>
            <a:tailEnd/>
          </a:ln>
        </p:spPr>
        <p:txBody>
          <a:bodyPr vert="horz" wrap="square" lIns="219449" tIns="109725" rIns="219449" bIns="109725"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1096434" y="15255240"/>
            <a:ext cx="5122333" cy="876300"/>
          </a:xfrm>
          <a:prstGeom prst="rect">
            <a:avLst/>
          </a:prstGeom>
        </p:spPr>
        <p:txBody>
          <a:bodyPr vert="horz" wrap="square" lIns="219449" tIns="109725" rIns="219449" bIns="109725" numCol="1" anchor="ctr" anchorCtr="0" compatLnSpc="1">
            <a:prstTxWarp prst="textNoShape">
              <a:avLst/>
            </a:prstTxWarp>
          </a:bodyPr>
          <a:lstStyle>
            <a:lvl1pPr>
              <a:defRPr sz="2900">
                <a:solidFill>
                  <a:srgbClr val="898989"/>
                </a:solidFill>
                <a:latin typeface="Calibri" pitchFamily="34" charset="0"/>
              </a:defRPr>
            </a:lvl1pPr>
          </a:lstStyle>
          <a:p>
            <a:fld id="{3BF8503A-D7E2-4BEE-B688-8055BB6E1C59}" type="datetimeFigureOut">
              <a:rPr lang="zh-CN" altLang="en-US"/>
              <a:pPr/>
              <a:t>2010-5-18</a:t>
            </a:fld>
            <a:endParaRPr lang="en-US" altLang="zh-CN"/>
          </a:p>
        </p:txBody>
      </p:sp>
      <p:sp>
        <p:nvSpPr>
          <p:cNvPr id="5" name="Footer Placeholder 4"/>
          <p:cNvSpPr>
            <a:spLocks noGrp="1"/>
          </p:cNvSpPr>
          <p:nvPr>
            <p:ph type="ftr" sz="quarter" idx="3"/>
          </p:nvPr>
        </p:nvSpPr>
        <p:spPr>
          <a:xfrm>
            <a:off x="7497234" y="15255240"/>
            <a:ext cx="6951133" cy="876300"/>
          </a:xfrm>
          <a:prstGeom prst="rect">
            <a:avLst/>
          </a:prstGeom>
        </p:spPr>
        <p:txBody>
          <a:bodyPr vert="horz" wrap="square" lIns="219449" tIns="109725" rIns="219449" bIns="109725" numCol="1" anchor="ctr" anchorCtr="0" compatLnSpc="1">
            <a:prstTxWarp prst="textNoShape">
              <a:avLst/>
            </a:prstTxWarp>
          </a:bodyPr>
          <a:lstStyle>
            <a:lvl1pPr algn="ctr">
              <a:defRPr sz="2900">
                <a:solidFill>
                  <a:srgbClr val="898989"/>
                </a:solidFill>
                <a:latin typeface="Calibri" pitchFamily="34" charset="0"/>
              </a:defRPr>
            </a:lvl1pPr>
          </a:lstStyle>
          <a:p>
            <a:endParaRPr lang="zh-CN" altLang="en-US"/>
          </a:p>
        </p:txBody>
      </p:sp>
      <p:sp>
        <p:nvSpPr>
          <p:cNvPr id="6" name="Slide Number Placeholder 5"/>
          <p:cNvSpPr>
            <a:spLocks noGrp="1"/>
          </p:cNvSpPr>
          <p:nvPr>
            <p:ph type="sldNum" sz="quarter" idx="4"/>
          </p:nvPr>
        </p:nvSpPr>
        <p:spPr>
          <a:xfrm>
            <a:off x="15726834" y="15255240"/>
            <a:ext cx="5122333" cy="876300"/>
          </a:xfrm>
          <a:prstGeom prst="rect">
            <a:avLst/>
          </a:prstGeom>
        </p:spPr>
        <p:txBody>
          <a:bodyPr vert="horz" wrap="square" lIns="219449" tIns="109725" rIns="219449" bIns="109725" numCol="1" anchor="ctr" anchorCtr="0" compatLnSpc="1">
            <a:prstTxWarp prst="textNoShape">
              <a:avLst/>
            </a:prstTxWarp>
          </a:bodyPr>
          <a:lstStyle>
            <a:lvl1pPr algn="r">
              <a:defRPr sz="2900">
                <a:solidFill>
                  <a:srgbClr val="898989"/>
                </a:solidFill>
                <a:latin typeface="Calibri" pitchFamily="34" charset="0"/>
              </a:defRPr>
            </a:lvl1pPr>
          </a:lstStyle>
          <a:p>
            <a:fld id="{18907EFA-08AF-4ECF-959F-C6FDEDD8A495}" type="slidenum">
              <a:rPr lang="zh-CN" altLang="en-US"/>
              <a:pPr/>
              <a:t>‹#›</a:t>
            </a:fld>
            <a:endParaRPr lang="en-US" altLang="zh-CN"/>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194167" rtl="0" fontAlgn="base">
        <a:spcBef>
          <a:spcPct val="0"/>
        </a:spcBef>
        <a:spcAft>
          <a:spcPct val="0"/>
        </a:spcAft>
        <a:defRPr sz="10600" kern="1200">
          <a:solidFill>
            <a:schemeClr val="tx1"/>
          </a:solidFill>
          <a:latin typeface="+mj-lt"/>
          <a:ea typeface="+mj-ea"/>
          <a:cs typeface="+mj-cs"/>
        </a:defRPr>
      </a:lvl1pPr>
      <a:lvl2pPr algn="ctr" defTabSz="2194167" rtl="0" fontAlgn="base">
        <a:spcBef>
          <a:spcPct val="0"/>
        </a:spcBef>
        <a:spcAft>
          <a:spcPct val="0"/>
        </a:spcAft>
        <a:defRPr sz="10600">
          <a:solidFill>
            <a:schemeClr val="tx1"/>
          </a:solidFill>
          <a:latin typeface="Calibri" pitchFamily="34" charset="0"/>
        </a:defRPr>
      </a:lvl2pPr>
      <a:lvl3pPr algn="ctr" defTabSz="2194167" rtl="0" fontAlgn="base">
        <a:spcBef>
          <a:spcPct val="0"/>
        </a:spcBef>
        <a:spcAft>
          <a:spcPct val="0"/>
        </a:spcAft>
        <a:defRPr sz="10600">
          <a:solidFill>
            <a:schemeClr val="tx1"/>
          </a:solidFill>
          <a:latin typeface="Calibri" pitchFamily="34" charset="0"/>
        </a:defRPr>
      </a:lvl3pPr>
      <a:lvl4pPr algn="ctr" defTabSz="2194167" rtl="0" fontAlgn="base">
        <a:spcBef>
          <a:spcPct val="0"/>
        </a:spcBef>
        <a:spcAft>
          <a:spcPct val="0"/>
        </a:spcAft>
        <a:defRPr sz="10600">
          <a:solidFill>
            <a:schemeClr val="tx1"/>
          </a:solidFill>
          <a:latin typeface="Calibri" pitchFamily="34" charset="0"/>
        </a:defRPr>
      </a:lvl4pPr>
      <a:lvl5pPr algn="ctr" defTabSz="2194167" rtl="0" fontAlgn="base">
        <a:spcBef>
          <a:spcPct val="0"/>
        </a:spcBef>
        <a:spcAft>
          <a:spcPct val="0"/>
        </a:spcAft>
        <a:defRPr sz="10600">
          <a:solidFill>
            <a:schemeClr val="tx1"/>
          </a:solidFill>
          <a:latin typeface="Calibri" pitchFamily="34" charset="0"/>
        </a:defRPr>
      </a:lvl5pPr>
      <a:lvl6pPr marL="581878" algn="ctr" defTabSz="2194167" rtl="0" fontAlgn="base">
        <a:spcBef>
          <a:spcPct val="0"/>
        </a:spcBef>
        <a:spcAft>
          <a:spcPct val="0"/>
        </a:spcAft>
        <a:defRPr sz="10600">
          <a:solidFill>
            <a:schemeClr val="tx1"/>
          </a:solidFill>
          <a:latin typeface="Calibri" pitchFamily="34" charset="0"/>
        </a:defRPr>
      </a:lvl6pPr>
      <a:lvl7pPr marL="1163757" algn="ctr" defTabSz="2194167" rtl="0" fontAlgn="base">
        <a:spcBef>
          <a:spcPct val="0"/>
        </a:spcBef>
        <a:spcAft>
          <a:spcPct val="0"/>
        </a:spcAft>
        <a:defRPr sz="10600">
          <a:solidFill>
            <a:schemeClr val="tx1"/>
          </a:solidFill>
          <a:latin typeface="Calibri" pitchFamily="34" charset="0"/>
        </a:defRPr>
      </a:lvl7pPr>
      <a:lvl8pPr marL="1745635" algn="ctr" defTabSz="2194167" rtl="0" fontAlgn="base">
        <a:spcBef>
          <a:spcPct val="0"/>
        </a:spcBef>
        <a:spcAft>
          <a:spcPct val="0"/>
        </a:spcAft>
        <a:defRPr sz="10600">
          <a:solidFill>
            <a:schemeClr val="tx1"/>
          </a:solidFill>
          <a:latin typeface="Calibri" pitchFamily="34" charset="0"/>
        </a:defRPr>
      </a:lvl8pPr>
      <a:lvl9pPr marL="2327514" algn="ctr" defTabSz="2194167" rtl="0" fontAlgn="base">
        <a:spcBef>
          <a:spcPct val="0"/>
        </a:spcBef>
        <a:spcAft>
          <a:spcPct val="0"/>
        </a:spcAft>
        <a:defRPr sz="10600">
          <a:solidFill>
            <a:schemeClr val="tx1"/>
          </a:solidFill>
          <a:latin typeface="Calibri" pitchFamily="34" charset="0"/>
        </a:defRPr>
      </a:lvl9pPr>
    </p:titleStyle>
    <p:bodyStyle>
      <a:lvl1pPr marL="822308" indent="-822308" algn="l" defTabSz="2194167" rtl="0" fontAlgn="base">
        <a:spcBef>
          <a:spcPct val="20000"/>
        </a:spcBef>
        <a:spcAft>
          <a:spcPct val="0"/>
        </a:spcAft>
        <a:buFont typeface="Arial" charset="0"/>
        <a:buChar char="•"/>
        <a:defRPr sz="7600" kern="1200">
          <a:solidFill>
            <a:schemeClr val="tx1"/>
          </a:solidFill>
          <a:latin typeface="+mn-lt"/>
          <a:ea typeface="+mn-ea"/>
          <a:cs typeface="+mn-cs"/>
        </a:defRPr>
      </a:lvl1pPr>
      <a:lvl2pPr marL="1782003" indent="-684920" algn="l" defTabSz="2194167" rtl="0" fontAlgn="base">
        <a:spcBef>
          <a:spcPct val="20000"/>
        </a:spcBef>
        <a:spcAft>
          <a:spcPct val="0"/>
        </a:spcAft>
        <a:buFont typeface="Arial" charset="0"/>
        <a:buChar char="–"/>
        <a:defRPr sz="6700" kern="1200">
          <a:solidFill>
            <a:schemeClr val="tx1"/>
          </a:solidFill>
          <a:latin typeface="+mn-lt"/>
          <a:ea typeface="+mn-ea"/>
          <a:cs typeface="+mn-cs"/>
        </a:defRPr>
      </a:lvl2pPr>
      <a:lvl3pPr marL="2741699" indent="-547532" algn="l" defTabSz="2194167" rtl="0" fontAlgn="base">
        <a:spcBef>
          <a:spcPct val="20000"/>
        </a:spcBef>
        <a:spcAft>
          <a:spcPct val="0"/>
        </a:spcAft>
        <a:buFont typeface="Arial" charset="0"/>
        <a:buChar char="•"/>
        <a:defRPr sz="5700" kern="1200">
          <a:solidFill>
            <a:schemeClr val="tx1"/>
          </a:solidFill>
          <a:latin typeface="+mn-lt"/>
          <a:ea typeface="+mn-ea"/>
          <a:cs typeface="+mn-cs"/>
        </a:defRPr>
      </a:lvl3pPr>
      <a:lvl4pPr marL="3838781" indent="-547532" algn="l" defTabSz="2194167" rtl="0" fontAlgn="base">
        <a:spcBef>
          <a:spcPct val="20000"/>
        </a:spcBef>
        <a:spcAft>
          <a:spcPct val="0"/>
        </a:spcAft>
        <a:buFont typeface="Arial" charset="0"/>
        <a:buChar char="–"/>
        <a:defRPr sz="4800" kern="1200">
          <a:solidFill>
            <a:schemeClr val="tx1"/>
          </a:solidFill>
          <a:latin typeface="+mn-lt"/>
          <a:ea typeface="+mn-ea"/>
          <a:cs typeface="+mn-cs"/>
        </a:defRPr>
      </a:lvl4pPr>
      <a:lvl5pPr marL="4935865" indent="-547532" algn="l" defTabSz="2194167" rtl="0" fontAlgn="base">
        <a:spcBef>
          <a:spcPct val="20000"/>
        </a:spcBef>
        <a:spcAft>
          <a:spcPct val="0"/>
        </a:spcAft>
        <a:buFont typeface="Arial" charset="0"/>
        <a:buChar char="»"/>
        <a:defRPr sz="4800" kern="1200">
          <a:solidFill>
            <a:schemeClr val="tx1"/>
          </a:solidFill>
          <a:latin typeface="+mn-lt"/>
          <a:ea typeface="+mn-ea"/>
          <a:cs typeface="+mn-cs"/>
        </a:defRPr>
      </a:lvl5pPr>
      <a:lvl6pPr marL="6034865" indent="-548624" algn="l" defTabSz="2194496" rtl="0" eaLnBrk="1" latinLnBrk="0" hangingPunct="1">
        <a:spcBef>
          <a:spcPct val="20000"/>
        </a:spcBef>
        <a:buFont typeface="Arial" pitchFamily="34" charset="0"/>
        <a:buChar char="•"/>
        <a:defRPr sz="4800" kern="1200">
          <a:solidFill>
            <a:schemeClr val="tx1"/>
          </a:solidFill>
          <a:latin typeface="+mn-lt"/>
          <a:ea typeface="+mn-ea"/>
          <a:cs typeface="+mn-cs"/>
        </a:defRPr>
      </a:lvl6pPr>
      <a:lvl7pPr marL="7132113" indent="-548624" algn="l" defTabSz="2194496" rtl="0" eaLnBrk="1" latinLnBrk="0" hangingPunct="1">
        <a:spcBef>
          <a:spcPct val="20000"/>
        </a:spcBef>
        <a:buFont typeface="Arial" pitchFamily="34" charset="0"/>
        <a:buChar char="•"/>
        <a:defRPr sz="4800" kern="1200">
          <a:solidFill>
            <a:schemeClr val="tx1"/>
          </a:solidFill>
          <a:latin typeface="+mn-lt"/>
          <a:ea typeface="+mn-ea"/>
          <a:cs typeface="+mn-cs"/>
        </a:defRPr>
      </a:lvl7pPr>
      <a:lvl8pPr marL="8229361" indent="-548624" algn="l" defTabSz="2194496" rtl="0" eaLnBrk="1" latinLnBrk="0" hangingPunct="1">
        <a:spcBef>
          <a:spcPct val="20000"/>
        </a:spcBef>
        <a:buFont typeface="Arial" pitchFamily="34" charset="0"/>
        <a:buChar char="•"/>
        <a:defRPr sz="4800" kern="1200">
          <a:solidFill>
            <a:schemeClr val="tx1"/>
          </a:solidFill>
          <a:latin typeface="+mn-lt"/>
          <a:ea typeface="+mn-ea"/>
          <a:cs typeface="+mn-cs"/>
        </a:defRPr>
      </a:lvl8pPr>
      <a:lvl9pPr marL="9326609" indent="-548624" algn="l" defTabSz="2194496" rtl="0" eaLnBrk="1" latinLnBrk="0" hangingPunct="1">
        <a:spcBef>
          <a:spcPct val="20000"/>
        </a:spcBef>
        <a:buFont typeface="Arial" pitchFamily="34" charset="0"/>
        <a:buChar char="•"/>
        <a:defRPr sz="4800" kern="1200">
          <a:solidFill>
            <a:schemeClr val="tx1"/>
          </a:solidFill>
          <a:latin typeface="+mn-lt"/>
          <a:ea typeface="+mn-ea"/>
          <a:cs typeface="+mn-cs"/>
        </a:defRPr>
      </a:lvl9pPr>
    </p:bodyStyle>
    <p:otherStyle>
      <a:defPPr>
        <a:defRPr lang="en-US"/>
      </a:defPPr>
      <a:lvl1pPr marL="0" algn="l" defTabSz="2194496" rtl="0" eaLnBrk="1" latinLnBrk="0" hangingPunct="1">
        <a:defRPr sz="4300" kern="1200">
          <a:solidFill>
            <a:schemeClr val="tx1"/>
          </a:solidFill>
          <a:latin typeface="+mn-lt"/>
          <a:ea typeface="+mn-ea"/>
          <a:cs typeface="+mn-cs"/>
        </a:defRPr>
      </a:lvl1pPr>
      <a:lvl2pPr marL="1097248" algn="l" defTabSz="2194496" rtl="0" eaLnBrk="1" latinLnBrk="0" hangingPunct="1">
        <a:defRPr sz="4300" kern="1200">
          <a:solidFill>
            <a:schemeClr val="tx1"/>
          </a:solidFill>
          <a:latin typeface="+mn-lt"/>
          <a:ea typeface="+mn-ea"/>
          <a:cs typeface="+mn-cs"/>
        </a:defRPr>
      </a:lvl2pPr>
      <a:lvl3pPr marL="2194496" algn="l" defTabSz="2194496" rtl="0" eaLnBrk="1" latinLnBrk="0" hangingPunct="1">
        <a:defRPr sz="4300" kern="1200">
          <a:solidFill>
            <a:schemeClr val="tx1"/>
          </a:solidFill>
          <a:latin typeface="+mn-lt"/>
          <a:ea typeface="+mn-ea"/>
          <a:cs typeface="+mn-cs"/>
        </a:defRPr>
      </a:lvl3pPr>
      <a:lvl4pPr marL="3291744" algn="l" defTabSz="2194496" rtl="0" eaLnBrk="1" latinLnBrk="0" hangingPunct="1">
        <a:defRPr sz="4300" kern="1200">
          <a:solidFill>
            <a:schemeClr val="tx1"/>
          </a:solidFill>
          <a:latin typeface="+mn-lt"/>
          <a:ea typeface="+mn-ea"/>
          <a:cs typeface="+mn-cs"/>
        </a:defRPr>
      </a:lvl4pPr>
      <a:lvl5pPr marL="4388992" algn="l" defTabSz="2194496" rtl="0" eaLnBrk="1" latinLnBrk="0" hangingPunct="1">
        <a:defRPr sz="4300" kern="1200">
          <a:solidFill>
            <a:schemeClr val="tx1"/>
          </a:solidFill>
          <a:latin typeface="+mn-lt"/>
          <a:ea typeface="+mn-ea"/>
          <a:cs typeface="+mn-cs"/>
        </a:defRPr>
      </a:lvl5pPr>
      <a:lvl6pPr marL="5486241" algn="l" defTabSz="2194496" rtl="0" eaLnBrk="1" latinLnBrk="0" hangingPunct="1">
        <a:defRPr sz="4300" kern="1200">
          <a:solidFill>
            <a:schemeClr val="tx1"/>
          </a:solidFill>
          <a:latin typeface="+mn-lt"/>
          <a:ea typeface="+mn-ea"/>
          <a:cs typeface="+mn-cs"/>
        </a:defRPr>
      </a:lvl6pPr>
      <a:lvl7pPr marL="6583489" algn="l" defTabSz="2194496" rtl="0" eaLnBrk="1" latinLnBrk="0" hangingPunct="1">
        <a:defRPr sz="4300" kern="1200">
          <a:solidFill>
            <a:schemeClr val="tx1"/>
          </a:solidFill>
          <a:latin typeface="+mn-lt"/>
          <a:ea typeface="+mn-ea"/>
          <a:cs typeface="+mn-cs"/>
        </a:defRPr>
      </a:lvl7pPr>
      <a:lvl8pPr marL="7680737" algn="l" defTabSz="2194496" rtl="0" eaLnBrk="1" latinLnBrk="0" hangingPunct="1">
        <a:defRPr sz="4300" kern="1200">
          <a:solidFill>
            <a:schemeClr val="tx1"/>
          </a:solidFill>
          <a:latin typeface="+mn-lt"/>
          <a:ea typeface="+mn-ea"/>
          <a:cs typeface="+mn-cs"/>
        </a:defRPr>
      </a:lvl8pPr>
      <a:lvl9pPr marL="8777985" algn="l" defTabSz="2194496" rtl="0" eaLnBrk="1" latinLnBrk="0" hangingPunct="1">
        <a:defRPr sz="4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17000" b="-17000"/>
          </a:stretch>
        </a:blipFill>
        <a:effectLst/>
      </p:bgPr>
    </p:bg>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1752600" y="0"/>
            <a:ext cx="18389600" cy="2102671"/>
          </a:xfrm>
          <a:prstGeom prst="rect">
            <a:avLst/>
          </a:prstGeom>
          <a:noFill/>
          <a:ln w="9525">
            <a:noFill/>
            <a:miter lim="800000"/>
            <a:headEnd/>
            <a:tailEnd/>
          </a:ln>
        </p:spPr>
        <p:txBody>
          <a:bodyPr lIns="116376" tIns="58188" rIns="116376" bIns="58188">
            <a:spAutoFit/>
          </a:bodyPr>
          <a:lstStyle/>
          <a:p>
            <a:pPr algn="ctr"/>
            <a:r>
              <a:rPr lang="en-US" altLang="zh-CN" dirty="0">
                <a:latin typeface="Calibri" pitchFamily="34" charset="0"/>
              </a:rPr>
              <a:t>Adult </a:t>
            </a:r>
            <a:r>
              <a:rPr lang="en-US" altLang="zh-CN" dirty="0" smtClean="0">
                <a:latin typeface="Calibri" pitchFamily="34" charset="0"/>
              </a:rPr>
              <a:t>Women With Shorter Digit Ratios Rate Boy-Typed Toys </a:t>
            </a:r>
            <a:r>
              <a:rPr lang="en-US" altLang="zh-CN" dirty="0">
                <a:latin typeface="Calibri" pitchFamily="34" charset="0"/>
              </a:rPr>
              <a:t>M</a:t>
            </a:r>
            <a:r>
              <a:rPr lang="en-US" altLang="zh-CN" dirty="0" smtClean="0">
                <a:latin typeface="Calibri" pitchFamily="34" charset="0"/>
              </a:rPr>
              <a:t>ore Favorably</a:t>
            </a:r>
            <a:endParaRPr lang="en-US" altLang="zh-CN" dirty="0">
              <a:latin typeface="Calibri" pitchFamily="34" charset="0"/>
            </a:endParaRPr>
          </a:p>
          <a:p>
            <a:pPr algn="ctr"/>
            <a:r>
              <a:rPr lang="en-US" altLang="zh-CN" dirty="0">
                <a:latin typeface="Calibri" pitchFamily="34" charset="0"/>
              </a:rPr>
              <a:t>Dennis Goff, Shi Hua, &amp; Jillian </a:t>
            </a:r>
            <a:r>
              <a:rPr lang="en-US" altLang="zh-CN" dirty="0" smtClean="0">
                <a:latin typeface="Calibri" pitchFamily="34" charset="0"/>
              </a:rPr>
              <a:t>Barlowe</a:t>
            </a:r>
          </a:p>
          <a:p>
            <a:pPr algn="ctr"/>
            <a:r>
              <a:rPr lang="en-US" altLang="zh-CN" dirty="0" smtClean="0">
                <a:latin typeface="Calibri" pitchFamily="34" charset="0"/>
              </a:rPr>
              <a:t>Randolph College</a:t>
            </a:r>
            <a:endParaRPr lang="en-US" altLang="zh-CN" dirty="0">
              <a:latin typeface="Calibri" pitchFamily="34" charset="0"/>
            </a:endParaRPr>
          </a:p>
        </p:txBody>
      </p:sp>
      <p:sp>
        <p:nvSpPr>
          <p:cNvPr id="14339" name="TextBox 8"/>
          <p:cNvSpPr txBox="1">
            <a:spLocks noChangeArrowheads="1"/>
          </p:cNvSpPr>
          <p:nvPr/>
        </p:nvSpPr>
        <p:spPr bwMode="auto">
          <a:xfrm>
            <a:off x="6324600" y="2362200"/>
            <a:ext cx="9347200" cy="1348619"/>
          </a:xfrm>
          <a:prstGeom prst="rect">
            <a:avLst/>
          </a:prstGeom>
          <a:noFill/>
          <a:ln w="9525">
            <a:noFill/>
            <a:miter lim="800000"/>
            <a:headEnd/>
            <a:tailEnd/>
          </a:ln>
        </p:spPr>
        <p:txBody>
          <a:bodyPr lIns="116376" tIns="58188" rIns="116376" bIns="58188">
            <a:spAutoFit/>
          </a:bodyPr>
          <a:lstStyle/>
          <a:p>
            <a:r>
              <a:rPr lang="en-US" altLang="zh-CN" sz="2000" dirty="0">
                <a:latin typeface="Calibri" pitchFamily="34" charset="0"/>
              </a:rPr>
              <a:t>If preference for gender typed toys is related to prenatal exposure to testosterone then digit ratio (2D:4D) and asymmetry in right and left ratios should correlate with ratings of gender typed toys. Significant correlations between adult women’s digit ratios and ratings preferences for boy-typed toys support this hypothesis. </a:t>
            </a:r>
            <a:endParaRPr lang="zh-CN" altLang="en-US" sz="2000" dirty="0">
              <a:latin typeface="Calibri" pitchFamily="34" charset="0"/>
            </a:endParaRPr>
          </a:p>
        </p:txBody>
      </p:sp>
      <p:sp>
        <p:nvSpPr>
          <p:cNvPr id="14340" name="TextBox 9"/>
          <p:cNvSpPr txBox="1">
            <a:spLocks noChangeArrowheads="1"/>
          </p:cNvSpPr>
          <p:nvPr/>
        </p:nvSpPr>
        <p:spPr bwMode="auto">
          <a:xfrm>
            <a:off x="711200" y="4057650"/>
            <a:ext cx="6807200" cy="5934490"/>
          </a:xfrm>
          <a:prstGeom prst="rect">
            <a:avLst/>
          </a:prstGeom>
          <a:noFill/>
          <a:ln w="9525">
            <a:noFill/>
            <a:miter lim="800000"/>
            <a:headEnd/>
            <a:tailEnd/>
          </a:ln>
        </p:spPr>
        <p:txBody>
          <a:bodyPr lIns="116376" tIns="58188" rIns="116376" bIns="58188">
            <a:spAutoFit/>
          </a:bodyPr>
          <a:lstStyle/>
          <a:p>
            <a:pPr fontAlgn="t"/>
            <a:r>
              <a:rPr lang="en-US" altLang="zh-CN" sz="1800" dirty="0">
                <a:latin typeface="Calibri" pitchFamily="34" charset="0"/>
              </a:rPr>
              <a:t>The ratio of lengths in the second and fourth digits (2D:4D) has been established as an indicator of prenatal exposure to testosterone (</a:t>
            </a:r>
            <a:r>
              <a:rPr lang="en-US" altLang="zh-CN" sz="1800" dirty="0" err="1">
                <a:latin typeface="Calibri" pitchFamily="34" charset="0"/>
              </a:rPr>
              <a:t>Knickmeyer</a:t>
            </a:r>
            <a:r>
              <a:rPr lang="en-US" altLang="zh-CN" sz="1800" dirty="0">
                <a:latin typeface="Calibri" pitchFamily="34" charset="0"/>
              </a:rPr>
              <a:t> &amp; Baron-Cohen, 2006; </a:t>
            </a:r>
            <a:r>
              <a:rPr lang="en-US" altLang="zh-CN" sz="1800" dirty="0" err="1">
                <a:latin typeface="Calibri" pitchFamily="34" charset="0"/>
              </a:rPr>
              <a:t>Lutchmaya</a:t>
            </a:r>
            <a:r>
              <a:rPr lang="en-US" altLang="zh-CN" sz="1800" dirty="0">
                <a:latin typeface="Calibri" pitchFamily="34" charset="0"/>
              </a:rPr>
              <a:t>, Baron-Cohen, </a:t>
            </a:r>
            <a:r>
              <a:rPr lang="en-US" altLang="zh-CN" sz="1800" dirty="0" err="1">
                <a:latin typeface="Calibri" pitchFamily="34" charset="0"/>
              </a:rPr>
              <a:t>Raggatt</a:t>
            </a:r>
            <a:r>
              <a:rPr lang="en-US" altLang="zh-CN" sz="1800" dirty="0">
                <a:latin typeface="Calibri" pitchFamily="34" charset="0"/>
              </a:rPr>
              <a:t>, </a:t>
            </a:r>
            <a:r>
              <a:rPr lang="en-US" altLang="zh-CN" sz="1800" dirty="0" err="1">
                <a:latin typeface="Calibri" pitchFamily="34" charset="0"/>
              </a:rPr>
              <a:t>Knickmeyer</a:t>
            </a:r>
            <a:r>
              <a:rPr lang="en-US" altLang="zh-CN" sz="1800" dirty="0">
                <a:latin typeface="Calibri" pitchFamily="34" charset="0"/>
              </a:rPr>
              <a:t>, &amp; Manning, 2004). In this sexually dimorphic trait, lower ratios are associated with higher prenatal exposures to the androgen. While somewhat controversial, this indicator has been associated with gender preference in adult populations (McFadden, </a:t>
            </a:r>
            <a:r>
              <a:rPr lang="en-US" altLang="zh-CN" sz="1800" dirty="0" err="1">
                <a:latin typeface="Calibri" pitchFamily="34" charset="0"/>
              </a:rPr>
              <a:t>Loehlin</a:t>
            </a:r>
            <a:r>
              <a:rPr lang="en-US" altLang="zh-CN" sz="1800" dirty="0">
                <a:latin typeface="Calibri" pitchFamily="34" charset="0"/>
              </a:rPr>
              <a:t>, Breedlove, </a:t>
            </a:r>
            <a:r>
              <a:rPr lang="en-US" altLang="zh-CN" sz="1800" dirty="0" err="1">
                <a:latin typeface="Calibri" pitchFamily="34" charset="0"/>
              </a:rPr>
              <a:t>Lippa</a:t>
            </a:r>
            <a:r>
              <a:rPr lang="en-US" altLang="zh-CN" sz="1800" dirty="0">
                <a:latin typeface="Calibri" pitchFamily="34" charset="0"/>
              </a:rPr>
              <a:t>, Manning, &amp; </a:t>
            </a:r>
            <a:r>
              <a:rPr lang="en-US" altLang="zh-CN" sz="1800" dirty="0" err="1">
                <a:latin typeface="Calibri" pitchFamily="34" charset="0"/>
              </a:rPr>
              <a:t>Rahman</a:t>
            </a:r>
            <a:r>
              <a:rPr lang="en-US" altLang="zh-CN" sz="1800" dirty="0">
                <a:latin typeface="Calibri" pitchFamily="34" charset="0"/>
              </a:rPr>
              <a:t>, 2005). Similarly, attempts to correlate digit ratio with gender identity in adult samples have yielded mixed results (Beech &amp; Mackintosh, 2005; </a:t>
            </a:r>
            <a:r>
              <a:rPr lang="en-US" altLang="zh-CN" sz="1800" dirty="0" err="1">
                <a:latin typeface="Calibri" pitchFamily="34" charset="0"/>
              </a:rPr>
              <a:t>Csathó</a:t>
            </a:r>
            <a:r>
              <a:rPr lang="en-US" altLang="zh-CN" sz="1800" dirty="0">
                <a:latin typeface="Calibri" pitchFamily="34" charset="0"/>
              </a:rPr>
              <a:t>, et al., 2003).  </a:t>
            </a:r>
            <a:r>
              <a:rPr lang="en-US" altLang="zh-CN" sz="1800" dirty="0" smtClean="0">
                <a:latin typeface="Calibri" pitchFamily="34" charset="0"/>
              </a:rPr>
              <a:t>Others have suggested that asymmetry </a:t>
            </a:r>
            <a:r>
              <a:rPr lang="en-US" altLang="zh-CN" sz="1800" dirty="0">
                <a:latin typeface="Calibri" pitchFamily="34" charset="0"/>
              </a:rPr>
              <a:t>in digit-ratios </a:t>
            </a:r>
            <a:r>
              <a:rPr lang="en-US" altLang="zh-CN" sz="1800" dirty="0" smtClean="0">
                <a:latin typeface="Calibri" pitchFamily="34" charset="0"/>
              </a:rPr>
              <a:t>could serve </a:t>
            </a:r>
            <a:r>
              <a:rPr lang="en-US" altLang="zh-CN" sz="1800" dirty="0">
                <a:latin typeface="Calibri" pitchFamily="34" charset="0"/>
              </a:rPr>
              <a:t>as a more sensitive measure of </a:t>
            </a:r>
            <a:r>
              <a:rPr lang="en-US" altLang="zh-CN" sz="1800" dirty="0" smtClean="0">
                <a:latin typeface="Calibri" pitchFamily="34" charset="0"/>
              </a:rPr>
              <a:t>prenatal </a:t>
            </a:r>
            <a:r>
              <a:rPr lang="en-US" altLang="zh-CN" sz="1800" dirty="0">
                <a:latin typeface="Calibri" pitchFamily="34" charset="0"/>
              </a:rPr>
              <a:t>testosterone effects (Manning, </a:t>
            </a:r>
            <a:r>
              <a:rPr lang="en-US" altLang="zh-CN" sz="1800" dirty="0" err="1">
                <a:latin typeface="Calibri" pitchFamily="34" charset="0"/>
              </a:rPr>
              <a:t>Bundred</a:t>
            </a:r>
            <a:r>
              <a:rPr lang="en-US" altLang="zh-CN" sz="1800" dirty="0">
                <a:latin typeface="Calibri" pitchFamily="34" charset="0"/>
              </a:rPr>
              <a:t>, Newton, &amp; Flanagan, 2003</a:t>
            </a:r>
            <a:r>
              <a:rPr lang="en-US" altLang="zh-CN" sz="1800" dirty="0" smtClean="0">
                <a:latin typeface="Calibri" pitchFamily="34" charset="0"/>
              </a:rPr>
              <a:t>).</a:t>
            </a:r>
          </a:p>
          <a:p>
            <a:pPr fontAlgn="t"/>
            <a:endParaRPr lang="en-US" altLang="zh-CN" sz="1800" dirty="0">
              <a:latin typeface="Calibri" pitchFamily="34" charset="0"/>
            </a:endParaRPr>
          </a:p>
          <a:p>
            <a:pPr fontAlgn="t"/>
            <a:r>
              <a:rPr lang="en-US" altLang="zh-CN" sz="1800" dirty="0">
                <a:latin typeface="Calibri" pitchFamily="34" charset="0"/>
              </a:rPr>
              <a:t>Recently </a:t>
            </a:r>
            <a:r>
              <a:rPr lang="en-US" altLang="zh-CN" sz="1800" dirty="0" err="1">
                <a:latin typeface="Calibri" pitchFamily="34" charset="0"/>
              </a:rPr>
              <a:t>Crippen</a:t>
            </a:r>
            <a:r>
              <a:rPr lang="en-US" altLang="zh-CN" sz="1800" dirty="0">
                <a:latin typeface="Calibri" pitchFamily="34" charset="0"/>
              </a:rPr>
              <a:t> (2008) used toy preference as a preliminary indicator of gender identity among preschool-aged children. She found right hand digit ratio was correlated with toy preference among girls only. The current research replicated that study with an adult sample to test the possibility that this more subtle indicator of gender identity could yield correlations with digit ratio in adults. </a:t>
            </a:r>
          </a:p>
          <a:p>
            <a:pPr indent="581878" fontAlgn="t"/>
            <a:endParaRPr lang="en-US" altLang="zh-CN" sz="1800" dirty="0">
              <a:latin typeface="Calibri" pitchFamily="34" charset="0"/>
            </a:endParaRPr>
          </a:p>
        </p:txBody>
      </p:sp>
      <p:sp>
        <p:nvSpPr>
          <p:cNvPr id="11" name="TextBox 10"/>
          <p:cNvSpPr txBox="1"/>
          <p:nvPr/>
        </p:nvSpPr>
        <p:spPr>
          <a:xfrm>
            <a:off x="685800" y="10058400"/>
            <a:ext cx="6807200" cy="5457436"/>
          </a:xfrm>
          <a:prstGeom prst="rect">
            <a:avLst/>
          </a:prstGeom>
          <a:noFill/>
        </p:spPr>
        <p:txBody>
          <a:bodyPr lIns="116376" tIns="58188" rIns="116376" bIns="58188">
            <a:spAutoFit/>
          </a:bodyPr>
          <a:lstStyle/>
          <a:p>
            <a:pPr algn="ctr"/>
            <a:r>
              <a:rPr lang="en-US" altLang="zh-CN" sz="2300" b="1" dirty="0">
                <a:latin typeface="Calibri" pitchFamily="34" charset="0"/>
              </a:rPr>
              <a:t>Method</a:t>
            </a:r>
          </a:p>
          <a:p>
            <a:r>
              <a:rPr lang="en-US" altLang="zh-CN" sz="1800" dirty="0">
                <a:latin typeface="Calibri" pitchFamily="34" charset="0"/>
              </a:rPr>
              <a:t>Measurements of the length of the ring and index fingers on each hand were made to .01 cm from photocopies using a digital </a:t>
            </a:r>
            <a:r>
              <a:rPr lang="en-US" altLang="zh-CN" sz="1800" dirty="0" err="1">
                <a:latin typeface="Calibri" pitchFamily="34" charset="0"/>
              </a:rPr>
              <a:t>Vernier</a:t>
            </a:r>
            <a:r>
              <a:rPr lang="en-US" altLang="zh-CN" sz="1800" dirty="0">
                <a:latin typeface="Calibri" pitchFamily="34" charset="0"/>
              </a:rPr>
              <a:t> caliper. Inter-rater reliabilities were over .95 for all digits. Digit ratios were calculated as the length of the index finger (2D) divided by the length of the ring finger (4D). Asymmetry was calculated as the left digit ratio minus the right. Smaller digit ratios and larger asymmetries are associated with higher prenatal testosterone exposures. </a:t>
            </a:r>
          </a:p>
          <a:p>
            <a:endParaRPr lang="en-US" altLang="zh-CN" sz="1800" dirty="0">
              <a:latin typeface="Calibri" pitchFamily="34" charset="0"/>
            </a:endParaRPr>
          </a:p>
          <a:p>
            <a:r>
              <a:rPr lang="en-US" altLang="zh-CN" sz="1800" dirty="0">
                <a:latin typeface="Calibri" pitchFamily="34" charset="0"/>
              </a:rPr>
              <a:t>Fifty-six adult women </a:t>
            </a:r>
            <a:r>
              <a:rPr lang="en-US" altLang="zh-CN" sz="1800" dirty="0" smtClean="0">
                <a:latin typeface="Calibri" pitchFamily="34" charset="0"/>
              </a:rPr>
              <a:t>and 15 adult men were </a:t>
            </a:r>
            <a:r>
              <a:rPr lang="en-US" altLang="zh-CN" sz="1800" dirty="0">
                <a:latin typeface="Calibri" pitchFamily="34" charset="0"/>
              </a:rPr>
              <a:t>asked to imagine that they were seven years old and then asked to rate a series of 15 black and white photographs of children’s toys. They indicated on a 5-point scale how much they would like to play with the toy (PLAY) or own the toy (OWN). They also rated how likely it was to be a their favorite (FAV). Based on previous ratings five toys represented each of three sex-typed classes, for example a doll represented “girls’ typical toys” and a tow-truck represented “boys’ typical toys”. Ratings were averaged for each category; high scores indicated more favorable ratings. </a:t>
            </a:r>
            <a:endParaRPr lang="en-US" altLang="zh-CN" dirty="0">
              <a:latin typeface="Calibri" pitchFamily="34" charset="0"/>
            </a:endParaRPr>
          </a:p>
        </p:txBody>
      </p:sp>
      <p:sp>
        <p:nvSpPr>
          <p:cNvPr id="14" name="TextBox 13"/>
          <p:cNvSpPr txBox="1"/>
          <p:nvPr/>
        </p:nvSpPr>
        <p:spPr>
          <a:xfrm>
            <a:off x="7721600" y="5577840"/>
            <a:ext cx="7823200" cy="4626439"/>
          </a:xfrm>
          <a:prstGeom prst="rect">
            <a:avLst/>
          </a:prstGeom>
          <a:noFill/>
        </p:spPr>
        <p:txBody>
          <a:bodyPr lIns="116376" tIns="58188" rIns="116376" bIns="58188">
            <a:spAutoFit/>
          </a:bodyPr>
          <a:lstStyle/>
          <a:p>
            <a:pPr algn="ctr"/>
            <a:r>
              <a:rPr lang="en-US" altLang="zh-CN" sz="2300" b="1" dirty="0">
                <a:latin typeface="Calibri" pitchFamily="34" charset="0"/>
              </a:rPr>
              <a:t>Results</a:t>
            </a:r>
          </a:p>
          <a:p>
            <a:r>
              <a:rPr lang="en-US" altLang="zh-CN" sz="1800" dirty="0">
                <a:latin typeface="Calibri" pitchFamily="34" charset="0"/>
              </a:rPr>
              <a:t>A first set of analyses tested for sex differences in both the predictor and criterion variables. All three of the physiological measures differed in the predicted direction; </a:t>
            </a:r>
            <a:r>
              <a:rPr lang="en-US" altLang="zh-CN" sz="1800" dirty="0" smtClean="0">
                <a:latin typeface="Calibri" pitchFamily="34" charset="0"/>
              </a:rPr>
              <a:t>however, </a:t>
            </a:r>
            <a:r>
              <a:rPr lang="en-US" altLang="zh-CN" sz="1800" dirty="0">
                <a:latin typeface="Calibri" pitchFamily="34" charset="0"/>
              </a:rPr>
              <a:t>only the digit-ratio in the right hand yielded a significant </a:t>
            </a:r>
            <a:r>
              <a:rPr lang="en-US" altLang="zh-CN" sz="1800" dirty="0" smtClean="0">
                <a:latin typeface="Calibri" pitchFamily="34" charset="0"/>
              </a:rPr>
              <a:t>sex difference </a:t>
            </a:r>
            <a:r>
              <a:rPr lang="en-US" altLang="zh-CN" sz="1800" dirty="0">
                <a:latin typeface="Calibri" pitchFamily="34" charset="0"/>
              </a:rPr>
              <a:t>(</a:t>
            </a:r>
            <a:r>
              <a:rPr lang="en-US" altLang="zh-CN" sz="1800" i="1" dirty="0">
                <a:latin typeface="Calibri" pitchFamily="34" charset="0"/>
              </a:rPr>
              <a:t>Wilkes λ</a:t>
            </a:r>
            <a:r>
              <a:rPr lang="en-US" altLang="zh-CN" sz="1800" dirty="0">
                <a:latin typeface="Calibri" pitchFamily="34" charset="0"/>
              </a:rPr>
              <a:t> = .895, </a:t>
            </a:r>
            <a:r>
              <a:rPr lang="en-US" altLang="zh-CN" sz="1800" i="1" dirty="0">
                <a:latin typeface="Calibri" pitchFamily="34" charset="0"/>
              </a:rPr>
              <a:t>F</a:t>
            </a:r>
            <a:r>
              <a:rPr lang="en-US" altLang="zh-CN" sz="1800" dirty="0">
                <a:latin typeface="Calibri" pitchFamily="34" charset="0"/>
              </a:rPr>
              <a:t>(2, 63) = 3.65, </a:t>
            </a:r>
            <a:r>
              <a:rPr lang="en-US" altLang="zh-CN" sz="1800" i="1" dirty="0">
                <a:latin typeface="Calibri" pitchFamily="34" charset="0"/>
              </a:rPr>
              <a:t>p</a:t>
            </a:r>
            <a:r>
              <a:rPr lang="en-US" altLang="zh-CN" sz="1800" dirty="0">
                <a:latin typeface="Calibri" pitchFamily="34" charset="0"/>
              </a:rPr>
              <a:t>=.032, </a:t>
            </a:r>
            <a:r>
              <a:rPr lang="en-US" altLang="zh-CN" sz="1800" dirty="0" err="1">
                <a:latin typeface="Calibri" pitchFamily="34" charset="0"/>
              </a:rPr>
              <a:t>DR</a:t>
            </a:r>
            <a:r>
              <a:rPr lang="en-US" altLang="zh-CN" sz="1800" baseline="-25000" dirty="0" err="1">
                <a:latin typeface="Calibri" pitchFamily="34" charset="0"/>
              </a:rPr>
              <a:t>right</a:t>
            </a:r>
            <a:r>
              <a:rPr lang="en-US" altLang="zh-CN" sz="1800" baseline="-25000" dirty="0">
                <a:latin typeface="Calibri" pitchFamily="34" charset="0"/>
              </a:rPr>
              <a:t> </a:t>
            </a:r>
            <a:r>
              <a:rPr lang="en-US" altLang="zh-CN" sz="1800" dirty="0">
                <a:latin typeface="Calibri" pitchFamily="34" charset="0"/>
              </a:rPr>
              <a:t>: </a:t>
            </a:r>
            <a:r>
              <a:rPr lang="en-US" altLang="zh-CN" sz="1800" i="1" dirty="0">
                <a:latin typeface="Calibri" pitchFamily="34" charset="0"/>
              </a:rPr>
              <a:t>F</a:t>
            </a:r>
            <a:r>
              <a:rPr lang="en-US" altLang="zh-CN" sz="1800" dirty="0">
                <a:latin typeface="Calibri" pitchFamily="34" charset="0"/>
              </a:rPr>
              <a:t>(1,64) = 7.412, </a:t>
            </a:r>
            <a:r>
              <a:rPr lang="en-US" altLang="zh-CN" sz="1800" i="1" dirty="0">
                <a:latin typeface="Calibri" pitchFamily="34" charset="0"/>
              </a:rPr>
              <a:t>p</a:t>
            </a:r>
            <a:r>
              <a:rPr lang="en-US" altLang="zh-CN" sz="1800" dirty="0">
                <a:latin typeface="Calibri" pitchFamily="34" charset="0"/>
              </a:rPr>
              <a:t> = .008, </a:t>
            </a:r>
            <a:r>
              <a:rPr lang="en-US" altLang="zh-CN" sz="1800" i="1" dirty="0">
                <a:latin typeface="Calibri" pitchFamily="34" charset="0"/>
              </a:rPr>
              <a:t>η</a:t>
            </a:r>
            <a:r>
              <a:rPr lang="en-US" altLang="zh-CN" sz="1800" i="1" baseline="30000" dirty="0">
                <a:latin typeface="Calibri" pitchFamily="34" charset="0"/>
              </a:rPr>
              <a:t>2</a:t>
            </a:r>
            <a:r>
              <a:rPr lang="en-US" altLang="zh-CN" sz="1800" dirty="0">
                <a:latin typeface="Calibri" pitchFamily="34" charset="0"/>
              </a:rPr>
              <a:t> = .105). All of the measures for ratings of gender-typed toys yielded significant sex differences in the expected directions (</a:t>
            </a:r>
            <a:r>
              <a:rPr lang="en-US" altLang="zh-CN" sz="1800" i="1" dirty="0">
                <a:latin typeface="Calibri" pitchFamily="34" charset="0"/>
              </a:rPr>
              <a:t>Wilkes λ</a:t>
            </a:r>
            <a:r>
              <a:rPr lang="en-US" altLang="zh-CN" sz="1800" dirty="0">
                <a:latin typeface="Calibri" pitchFamily="34" charset="0"/>
              </a:rPr>
              <a:t> = .287, </a:t>
            </a:r>
            <a:r>
              <a:rPr lang="en-US" altLang="zh-CN" sz="1800" i="1" dirty="0">
                <a:latin typeface="Calibri" pitchFamily="34" charset="0"/>
              </a:rPr>
              <a:t>F</a:t>
            </a:r>
            <a:r>
              <a:rPr lang="en-US" altLang="zh-CN" sz="1800" dirty="0">
                <a:latin typeface="Calibri" pitchFamily="34" charset="0"/>
              </a:rPr>
              <a:t>(9, 56) = 15.486, </a:t>
            </a:r>
            <a:r>
              <a:rPr lang="en-US" altLang="zh-CN" sz="1800" i="1" dirty="0">
                <a:latin typeface="Calibri" pitchFamily="34" charset="0"/>
              </a:rPr>
              <a:t>p</a:t>
            </a:r>
            <a:r>
              <a:rPr lang="en-US" altLang="zh-CN" sz="1800" dirty="0">
                <a:latin typeface="Calibri" pitchFamily="34" charset="0"/>
              </a:rPr>
              <a:t>&lt;.001,  all individual </a:t>
            </a:r>
            <a:r>
              <a:rPr lang="en-US" altLang="zh-CN" sz="1800" i="1" dirty="0" err="1">
                <a:latin typeface="Calibri" pitchFamily="34" charset="0"/>
              </a:rPr>
              <a:t>p</a:t>
            </a:r>
            <a:r>
              <a:rPr lang="en-US" altLang="zh-CN" sz="1800" dirty="0" err="1">
                <a:latin typeface="Calibri" pitchFamily="34" charset="0"/>
              </a:rPr>
              <a:t>’s</a:t>
            </a:r>
            <a:r>
              <a:rPr lang="en-US" altLang="zh-CN" sz="1800" dirty="0">
                <a:latin typeface="Calibri" pitchFamily="34" charset="0"/>
              </a:rPr>
              <a:t> &lt; .001, </a:t>
            </a:r>
            <a:r>
              <a:rPr lang="en-US" altLang="zh-CN" sz="1800" i="1" dirty="0">
                <a:latin typeface="Calibri" pitchFamily="34" charset="0"/>
              </a:rPr>
              <a:t>η</a:t>
            </a:r>
            <a:r>
              <a:rPr lang="en-US" altLang="zh-CN" sz="1800" i="1" baseline="30000" dirty="0">
                <a:latin typeface="Calibri" pitchFamily="34" charset="0"/>
              </a:rPr>
              <a:t>2</a:t>
            </a:r>
            <a:r>
              <a:rPr lang="en-US" altLang="zh-CN" sz="1800" dirty="0">
                <a:latin typeface="Calibri" pitchFamily="34" charset="0"/>
              </a:rPr>
              <a:t> ‘s &gt;.330). </a:t>
            </a:r>
          </a:p>
          <a:p>
            <a:endParaRPr lang="en-US" altLang="zh-CN" sz="1800" dirty="0">
              <a:latin typeface="Calibri" pitchFamily="34" charset="0"/>
            </a:endParaRPr>
          </a:p>
          <a:p>
            <a:r>
              <a:rPr lang="en-US" altLang="zh-CN" sz="1800" dirty="0">
                <a:latin typeface="Calibri" pitchFamily="34" charset="0"/>
              </a:rPr>
              <a:t>Significant correlations between digit ratio in the right hands were found for ratings of the boys’ toys only, (for PLAY </a:t>
            </a:r>
            <a:r>
              <a:rPr lang="en-US" altLang="zh-CN" sz="1800" i="1" dirty="0">
                <a:latin typeface="Calibri" pitchFamily="34" charset="0"/>
              </a:rPr>
              <a:t>r</a:t>
            </a:r>
            <a:r>
              <a:rPr lang="en-US" altLang="zh-CN" sz="1800" dirty="0">
                <a:latin typeface="Calibri" pitchFamily="34" charset="0"/>
              </a:rPr>
              <a:t> = -.329, </a:t>
            </a:r>
            <a:r>
              <a:rPr lang="en-US" altLang="zh-CN" sz="1800" i="1" dirty="0">
                <a:latin typeface="Calibri" pitchFamily="34" charset="0"/>
              </a:rPr>
              <a:t>p</a:t>
            </a:r>
            <a:r>
              <a:rPr lang="en-US" altLang="zh-CN" sz="1800" dirty="0">
                <a:latin typeface="Calibri" pitchFamily="34" charset="0"/>
              </a:rPr>
              <a:t>=.029, OWN </a:t>
            </a:r>
            <a:r>
              <a:rPr lang="en-US" altLang="zh-CN" sz="1800" i="1" dirty="0">
                <a:latin typeface="Calibri" pitchFamily="34" charset="0"/>
              </a:rPr>
              <a:t>r</a:t>
            </a:r>
            <a:r>
              <a:rPr lang="en-US" altLang="zh-CN" sz="1800" dirty="0">
                <a:latin typeface="Calibri" pitchFamily="34" charset="0"/>
              </a:rPr>
              <a:t> = -.405, </a:t>
            </a:r>
            <a:r>
              <a:rPr lang="en-US" altLang="zh-CN" sz="1800" i="1" dirty="0">
                <a:latin typeface="Calibri" pitchFamily="34" charset="0"/>
              </a:rPr>
              <a:t>p</a:t>
            </a:r>
            <a:r>
              <a:rPr lang="en-US" altLang="zh-CN" sz="1800" dirty="0">
                <a:latin typeface="Calibri" pitchFamily="34" charset="0"/>
              </a:rPr>
              <a:t> = .006, and FAV </a:t>
            </a:r>
            <a:r>
              <a:rPr lang="en-US" altLang="zh-CN" sz="1800" i="1" dirty="0">
                <a:latin typeface="Calibri" pitchFamily="34" charset="0"/>
              </a:rPr>
              <a:t>r</a:t>
            </a:r>
            <a:r>
              <a:rPr lang="en-US" altLang="zh-CN" sz="1800" dirty="0">
                <a:latin typeface="Calibri" pitchFamily="34" charset="0"/>
              </a:rPr>
              <a:t> = -.360, </a:t>
            </a:r>
            <a:r>
              <a:rPr lang="en-US" altLang="zh-CN" sz="1800" i="1" dirty="0">
                <a:latin typeface="Calibri" pitchFamily="34" charset="0"/>
              </a:rPr>
              <a:t>p</a:t>
            </a:r>
            <a:r>
              <a:rPr lang="en-US" altLang="zh-CN" sz="1800" dirty="0">
                <a:latin typeface="Calibri" pitchFamily="34" charset="0"/>
              </a:rPr>
              <a:t>= .016). The pattern of significant correlations between asymmetry and ratings of the boys’ toys in part paralleled the right hand digit ratios (PLAY, </a:t>
            </a:r>
            <a:r>
              <a:rPr lang="en-US" altLang="zh-CN" sz="1800" i="1" dirty="0">
                <a:latin typeface="Calibri" pitchFamily="34" charset="0"/>
              </a:rPr>
              <a:t>r</a:t>
            </a:r>
            <a:r>
              <a:rPr lang="en-US" altLang="zh-CN" sz="1800" dirty="0">
                <a:latin typeface="Calibri" pitchFamily="34" charset="0"/>
              </a:rPr>
              <a:t> = .181, ns, OWN </a:t>
            </a:r>
            <a:r>
              <a:rPr lang="en-US" altLang="zh-CN" sz="1800" i="1" dirty="0">
                <a:latin typeface="Calibri" pitchFamily="34" charset="0"/>
              </a:rPr>
              <a:t>r </a:t>
            </a:r>
            <a:r>
              <a:rPr lang="en-US" altLang="zh-CN" sz="1800" dirty="0">
                <a:latin typeface="Calibri" pitchFamily="34" charset="0"/>
              </a:rPr>
              <a:t>= .357, </a:t>
            </a:r>
            <a:r>
              <a:rPr lang="en-US" altLang="zh-CN" sz="1800" i="1" dirty="0">
                <a:latin typeface="Calibri" pitchFamily="34" charset="0"/>
              </a:rPr>
              <a:t>p</a:t>
            </a:r>
            <a:r>
              <a:rPr lang="en-US" altLang="zh-CN" sz="1800" dirty="0">
                <a:latin typeface="Calibri" pitchFamily="34" charset="0"/>
              </a:rPr>
              <a:t> = .010, FAV r = .328, </a:t>
            </a:r>
            <a:r>
              <a:rPr lang="en-US" altLang="zh-CN" sz="1800" i="1" dirty="0">
                <a:latin typeface="Calibri" pitchFamily="34" charset="0"/>
              </a:rPr>
              <a:t>p</a:t>
            </a:r>
            <a:r>
              <a:rPr lang="en-US" altLang="zh-CN" sz="1800" dirty="0">
                <a:latin typeface="Calibri" pitchFamily="34" charset="0"/>
              </a:rPr>
              <a:t> = .020). There were no significant correlations between digit ratio in the left hand and any of the toy ratings.</a:t>
            </a:r>
            <a:endParaRPr lang="en-US" altLang="zh-CN" dirty="0">
              <a:latin typeface="Calibri" pitchFamily="34" charset="0"/>
            </a:endParaRPr>
          </a:p>
        </p:txBody>
      </p:sp>
      <p:graphicFrame>
        <p:nvGraphicFramePr>
          <p:cNvPr id="14406" name="Group 70"/>
          <p:cNvGraphicFramePr>
            <a:graphicFrameLocks noGrp="1"/>
          </p:cNvGraphicFramePr>
          <p:nvPr/>
        </p:nvGraphicFramePr>
        <p:xfrm>
          <a:off x="7848600" y="13335000"/>
          <a:ext cx="7924801" cy="2611373"/>
        </p:xfrm>
        <a:graphic>
          <a:graphicData uri="http://schemas.openxmlformats.org/drawingml/2006/table">
            <a:tbl>
              <a:tblPr/>
              <a:tblGrid>
                <a:gridCol w="1155700"/>
                <a:gridCol w="670984"/>
                <a:gridCol w="681567"/>
                <a:gridCol w="793749"/>
                <a:gridCol w="749300"/>
                <a:gridCol w="679451"/>
                <a:gridCol w="869949"/>
                <a:gridCol w="628651"/>
                <a:gridCol w="618067"/>
                <a:gridCol w="1077383"/>
              </a:tblGrid>
              <a:tr h="548640">
                <a:tc>
                  <a:txBody>
                    <a:bodyPr/>
                    <a:lstStyle/>
                    <a:p>
                      <a:pPr marL="0" marR="0" lvl="0" indent="0" algn="l" defTabSz="914400" rtl="0" eaLnBrk="1" fontAlgn="base" latinLnBrk="0" hangingPunct="1">
                        <a:lnSpc>
                          <a:spcPct val="200000"/>
                        </a:lnSpc>
                        <a:spcBef>
                          <a:spcPct val="0"/>
                        </a:spcBef>
                        <a:spcAft>
                          <a:spcPct val="0"/>
                        </a:spcAft>
                        <a:buClrTx/>
                        <a:buSzTx/>
                        <a:buFontTx/>
                        <a:buNone/>
                        <a:tabLst/>
                      </a:pPr>
                      <a:endParaRPr kumimoji="0" lang="zh-CN" altLang="en-US"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gridSpan="3">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Boy’s toys</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Girl’s toys</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Neutral toys</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48639">
                <a:tc>
                  <a:txBody>
                    <a:bodyPr/>
                    <a:lstStyle/>
                    <a:p>
                      <a:pPr marL="0" marR="0" lvl="0" indent="0" algn="l" defTabSz="914400" rtl="0" eaLnBrk="1" fontAlgn="base" latinLnBrk="0" hangingPunct="1">
                        <a:lnSpc>
                          <a:spcPct val="200000"/>
                        </a:lnSpc>
                        <a:spcBef>
                          <a:spcPct val="0"/>
                        </a:spcBef>
                        <a:spcAft>
                          <a:spcPct val="0"/>
                        </a:spcAft>
                        <a:buClrTx/>
                        <a:buSzTx/>
                        <a:buFontTx/>
                        <a:buNone/>
                        <a:tabLst/>
                      </a:pPr>
                      <a:endParaRPr kumimoji="0" lang="zh-CN" alt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Play</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Own</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Favorite</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Play</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Own</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Favorite</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Play</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Own</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Favorite</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912">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DR Left</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-.045</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.002</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.036</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-.267</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-.223</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-.189</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-.046</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-.102</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.060</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38912">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DR Right</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-.329</a:t>
                      </a:r>
                      <a:endParaRPr kumimoji="0" lang="en-US" altLang="zh-CN" sz="13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-.405</a:t>
                      </a:r>
                      <a:endParaRPr kumimoji="0" lang="en-US" altLang="zh-CN" sz="13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-.360</a:t>
                      </a:r>
                      <a:endParaRPr kumimoji="0" lang="en-US" altLang="zh-CN" sz="13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.051</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.011</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.006</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.113</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.045</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-.090</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r>
              <a:tr h="636270">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Asymmetry</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.181</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.357</a:t>
                      </a:r>
                      <a:endParaRPr kumimoji="0" lang="en-US" altLang="zh-CN" sz="13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.328</a:t>
                      </a:r>
                      <a:endParaRPr kumimoji="0" lang="en-US" altLang="zh-CN" sz="13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-.200</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-.110</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-.097</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-.200</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-.161</a:t>
                      </a:r>
                      <a:endParaRPr kumimoji="0" lang="en-US" altLang="zh-CN" sz="13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.059</a:t>
                      </a:r>
                      <a:endParaRPr kumimoji="0" lang="en-US" altLang="zh-CN" sz="13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T="0" marB="0" horzOverflow="overflow">
                    <a:lnL>
                      <a:noFill/>
                    </a:lnL>
                    <a:lnR>
                      <a:noFill/>
                    </a:lnR>
                    <a:lnT>
                      <a:noFill/>
                    </a:lnT>
                    <a:lnB>
                      <a:noFill/>
                    </a:lnB>
                    <a:lnTlToBr>
                      <a:noFill/>
                    </a:lnTlToBr>
                    <a:lnBlToTr>
                      <a:noFill/>
                    </a:lnBlToTr>
                    <a:noFill/>
                  </a:tcPr>
                </a:tc>
              </a:tr>
            </a:tbl>
          </a:graphicData>
        </a:graphic>
      </p:graphicFrame>
      <p:sp>
        <p:nvSpPr>
          <p:cNvPr id="17" name="TextBox 16"/>
          <p:cNvSpPr txBox="1"/>
          <p:nvPr/>
        </p:nvSpPr>
        <p:spPr>
          <a:xfrm>
            <a:off x="15925800" y="3657600"/>
            <a:ext cx="5384800" cy="4349440"/>
          </a:xfrm>
          <a:prstGeom prst="rect">
            <a:avLst/>
          </a:prstGeom>
          <a:noFill/>
        </p:spPr>
        <p:txBody>
          <a:bodyPr lIns="116376" tIns="58188" rIns="116376" bIns="58188">
            <a:spAutoFit/>
          </a:bodyPr>
          <a:lstStyle/>
          <a:p>
            <a:pPr algn="ctr"/>
            <a:r>
              <a:rPr lang="en-US" altLang="zh-CN" sz="2300" b="1" dirty="0">
                <a:latin typeface="Calibri" pitchFamily="34" charset="0"/>
              </a:rPr>
              <a:t>Discussion</a:t>
            </a:r>
          </a:p>
          <a:p>
            <a:r>
              <a:rPr lang="en-US" altLang="zh-CN" sz="1800" dirty="0">
                <a:latin typeface="Calibri" pitchFamily="34" charset="0"/>
              </a:rPr>
              <a:t>This is the first study to demonstrate significant correlations between digit ratio and ratings for boy-typed toys in </a:t>
            </a:r>
            <a:r>
              <a:rPr lang="en-US" altLang="zh-CN" sz="1800" dirty="0" smtClean="0">
                <a:latin typeface="Calibri" pitchFamily="34" charset="0"/>
              </a:rPr>
              <a:t>adult women. </a:t>
            </a:r>
            <a:r>
              <a:rPr lang="en-US" altLang="zh-CN" sz="1800" dirty="0">
                <a:latin typeface="Calibri" pitchFamily="34" charset="0"/>
              </a:rPr>
              <a:t>It replicates </a:t>
            </a:r>
            <a:r>
              <a:rPr lang="en-US" altLang="zh-CN" sz="1800" dirty="0" err="1">
                <a:latin typeface="Calibri" pitchFamily="34" charset="0"/>
              </a:rPr>
              <a:t>Crippen’s</a:t>
            </a:r>
            <a:r>
              <a:rPr lang="en-US" altLang="zh-CN" sz="1800" dirty="0">
                <a:latin typeface="Calibri" pitchFamily="34" charset="0"/>
              </a:rPr>
              <a:t> (2008) results for children and extends results from a study that used eye-tracking to show a similar association in adults (Alexander 2006). The results extend other research from a pathological population, girls who have CAH (</a:t>
            </a:r>
            <a:r>
              <a:rPr lang="en-US" altLang="zh-CN" sz="1800" dirty="0" err="1">
                <a:latin typeface="Calibri" pitchFamily="34" charset="0"/>
              </a:rPr>
              <a:t>Berenbaum</a:t>
            </a:r>
            <a:r>
              <a:rPr lang="en-US" altLang="zh-CN" sz="1800" dirty="0">
                <a:latin typeface="Calibri" pitchFamily="34" charset="0"/>
              </a:rPr>
              <a:t>, 1999; Hines &amp; Kaufman, 1994</a:t>
            </a:r>
            <a:r>
              <a:rPr lang="en-US" altLang="zh-CN" sz="1800" dirty="0" smtClean="0">
                <a:latin typeface="Calibri" pitchFamily="34" charset="0"/>
              </a:rPr>
              <a:t>) </a:t>
            </a:r>
            <a:r>
              <a:rPr lang="en-US" altLang="zh-CN" sz="1800" dirty="0">
                <a:latin typeface="Calibri" pitchFamily="34" charset="0"/>
              </a:rPr>
              <a:t>and experimental work with non-human primates (</a:t>
            </a:r>
            <a:r>
              <a:rPr lang="en-US" altLang="zh-CN" sz="1800" dirty="0" err="1">
                <a:latin typeface="Calibri" pitchFamily="34" charset="0"/>
              </a:rPr>
              <a:t>Wallen</a:t>
            </a:r>
            <a:r>
              <a:rPr lang="en-US" altLang="zh-CN" sz="1800" dirty="0">
                <a:latin typeface="Calibri" pitchFamily="34" charset="0"/>
              </a:rPr>
              <a:t>, 1996</a:t>
            </a:r>
            <a:r>
              <a:rPr lang="en-US" altLang="zh-CN" sz="1800" dirty="0" smtClean="0">
                <a:latin typeface="Calibri" pitchFamily="34" charset="0"/>
              </a:rPr>
              <a:t>).  The current results suggest that normally </a:t>
            </a:r>
            <a:r>
              <a:rPr lang="en-US" altLang="zh-CN" sz="1800" dirty="0">
                <a:latin typeface="Calibri" pitchFamily="34" charset="0"/>
              </a:rPr>
              <a:t>fluctuating prenatal testosterone levels </a:t>
            </a:r>
            <a:r>
              <a:rPr lang="en-US" altLang="zh-CN" sz="1800" dirty="0" smtClean="0">
                <a:latin typeface="Calibri" pitchFamily="34" charset="0"/>
              </a:rPr>
              <a:t>are related to adult </a:t>
            </a:r>
            <a:r>
              <a:rPr lang="en-US" altLang="zh-CN" sz="1800" dirty="0">
                <a:latin typeface="Calibri" pitchFamily="34" charset="0"/>
              </a:rPr>
              <a:t>female toy </a:t>
            </a:r>
            <a:r>
              <a:rPr lang="en-US" altLang="zh-CN" sz="1800" dirty="0" smtClean="0">
                <a:latin typeface="Calibri" pitchFamily="34" charset="0"/>
              </a:rPr>
              <a:t>ratings and that digit-ratio in the right hand is the more sensitive indicator of that effect. </a:t>
            </a:r>
            <a:endParaRPr lang="en-US" altLang="zh-CN" sz="1800" dirty="0">
              <a:latin typeface="Calibri" pitchFamily="34" charset="0"/>
            </a:endParaRPr>
          </a:p>
        </p:txBody>
      </p:sp>
      <p:sp>
        <p:nvSpPr>
          <p:cNvPr id="20" name="TextBox 19"/>
          <p:cNvSpPr txBox="1"/>
          <p:nvPr/>
        </p:nvSpPr>
        <p:spPr>
          <a:xfrm>
            <a:off x="16078200" y="8229600"/>
            <a:ext cx="5283200" cy="7263058"/>
          </a:xfrm>
          <a:prstGeom prst="rect">
            <a:avLst/>
          </a:prstGeom>
          <a:noFill/>
        </p:spPr>
        <p:txBody>
          <a:bodyPr lIns="116376" tIns="58188" rIns="116376" bIns="58188">
            <a:spAutoFit/>
          </a:bodyPr>
          <a:lstStyle/>
          <a:p>
            <a:pPr algn="ctr"/>
            <a:r>
              <a:rPr lang="en-US" altLang="zh-CN" sz="2300" b="1" dirty="0">
                <a:latin typeface="Calibri" pitchFamily="34" charset="0"/>
              </a:rPr>
              <a:t>References</a:t>
            </a:r>
          </a:p>
          <a:p>
            <a:pPr>
              <a:spcBef>
                <a:spcPts val="764"/>
              </a:spcBef>
            </a:pPr>
            <a:r>
              <a:rPr lang="en-US" altLang="zh-CN" sz="1100" dirty="0">
                <a:latin typeface="Calibri" pitchFamily="34" charset="0"/>
                <a:cs typeface="Times New Roman" pitchFamily="18" charset="0"/>
              </a:rPr>
              <a:t>Alexander, G. (2006). Associations among gender-linked toy preferences, spatial ability, and digit ratio: Evidence from eye-tracking analysis. </a:t>
            </a:r>
            <a:r>
              <a:rPr lang="en-US" altLang="zh-CN" sz="1100" i="1" dirty="0">
                <a:latin typeface="Calibri" pitchFamily="34" charset="0"/>
                <a:cs typeface="Times New Roman" pitchFamily="18" charset="0"/>
              </a:rPr>
              <a:t>Archives of Sexual Behavior</a:t>
            </a:r>
            <a:r>
              <a:rPr lang="en-US" altLang="zh-CN" sz="1100" dirty="0">
                <a:latin typeface="Calibri" pitchFamily="34" charset="0"/>
                <a:cs typeface="Times New Roman" pitchFamily="18" charset="0"/>
              </a:rPr>
              <a:t>, </a:t>
            </a:r>
            <a:r>
              <a:rPr lang="en-US" altLang="zh-CN" sz="1100" i="1" dirty="0">
                <a:latin typeface="Calibri" pitchFamily="34" charset="0"/>
                <a:cs typeface="Times New Roman" pitchFamily="18" charset="0"/>
              </a:rPr>
              <a:t>35</a:t>
            </a:r>
            <a:r>
              <a:rPr lang="en-US" altLang="zh-CN" sz="1100" dirty="0">
                <a:latin typeface="Calibri" pitchFamily="34" charset="0"/>
                <a:cs typeface="Times New Roman" pitchFamily="18" charset="0"/>
              </a:rPr>
              <a:t>(6), 699-709.</a:t>
            </a:r>
          </a:p>
          <a:p>
            <a:pPr>
              <a:spcBef>
                <a:spcPts val="764"/>
              </a:spcBef>
            </a:pPr>
            <a:r>
              <a:rPr lang="en-US" altLang="zh-CN" sz="1100" dirty="0">
                <a:latin typeface="Calibri" pitchFamily="34" charset="0"/>
                <a:cs typeface="Times New Roman" pitchFamily="18" charset="0"/>
              </a:rPr>
              <a:t>Beech, J. R., &amp; Mackintosh, I. C. (2005). Do differences in sex hormones affect handwriting style? Evidence from digit ratio and sex role identity as determinants of the sex of handwriting. </a:t>
            </a:r>
            <a:r>
              <a:rPr lang="en-US" altLang="zh-CN" sz="1100" i="1" dirty="0">
                <a:latin typeface="Calibri" pitchFamily="34" charset="0"/>
                <a:cs typeface="Times New Roman" pitchFamily="18" charset="0"/>
              </a:rPr>
              <a:t>Personality and Individual Differences, 39</a:t>
            </a:r>
            <a:r>
              <a:rPr lang="en-US" altLang="zh-CN" sz="1100" dirty="0">
                <a:latin typeface="Calibri" pitchFamily="34" charset="0"/>
                <a:cs typeface="Times New Roman" pitchFamily="18" charset="0"/>
              </a:rPr>
              <a:t>, 459-468.</a:t>
            </a:r>
          </a:p>
          <a:p>
            <a:pPr>
              <a:spcBef>
                <a:spcPts val="764"/>
              </a:spcBef>
            </a:pPr>
            <a:r>
              <a:rPr lang="en-US" altLang="zh-CN" sz="1100" dirty="0" err="1">
                <a:latin typeface="Calibri" pitchFamily="34" charset="0"/>
                <a:cs typeface="Times New Roman" pitchFamily="18" charset="0"/>
              </a:rPr>
              <a:t>Berenbaum</a:t>
            </a:r>
            <a:r>
              <a:rPr lang="en-US" altLang="zh-CN" sz="1100" dirty="0">
                <a:latin typeface="Calibri" pitchFamily="34" charset="0"/>
                <a:cs typeface="Times New Roman" pitchFamily="18" charset="0"/>
              </a:rPr>
              <a:t>, S. A. (1999). Effects of early androgens on sex-typed activities and interests in adolescents with Congenital Adrenal Hyperplasia. </a:t>
            </a:r>
            <a:r>
              <a:rPr lang="en-US" altLang="zh-CN" sz="1100" i="1" dirty="0">
                <a:latin typeface="Calibri" pitchFamily="34" charset="0"/>
                <a:cs typeface="Times New Roman" pitchFamily="18" charset="0"/>
              </a:rPr>
              <a:t>Hormones and Behavior, 35</a:t>
            </a:r>
            <a:r>
              <a:rPr lang="en-US" altLang="zh-CN" sz="1100" dirty="0">
                <a:latin typeface="Calibri" pitchFamily="34" charset="0"/>
                <a:cs typeface="Times New Roman" pitchFamily="18" charset="0"/>
              </a:rPr>
              <a:t>, 102-110. </a:t>
            </a:r>
          </a:p>
          <a:p>
            <a:pPr>
              <a:spcBef>
                <a:spcPts val="764"/>
              </a:spcBef>
            </a:pPr>
            <a:r>
              <a:rPr lang="en-US" altLang="zh-CN" sz="1100" dirty="0">
                <a:latin typeface="Calibri" pitchFamily="34" charset="0"/>
                <a:cs typeface="Times New Roman" pitchFamily="18" charset="0"/>
              </a:rPr>
              <a:t>Crippen, A.  (April, 2008). Digit Ratio as a Predictor of Toy Preference and Mental Rotation Ability in Preschool Children Virginia Psychological Association.  Charlottesville ,VA.</a:t>
            </a:r>
          </a:p>
          <a:p>
            <a:pPr>
              <a:spcBef>
                <a:spcPts val="764"/>
              </a:spcBef>
            </a:pPr>
            <a:r>
              <a:rPr lang="en-US" altLang="zh-CN" sz="1100" dirty="0" err="1">
                <a:latin typeface="Calibri" pitchFamily="34" charset="0"/>
                <a:cs typeface="Times New Roman" pitchFamily="18" charset="0"/>
              </a:rPr>
              <a:t>Csathó</a:t>
            </a:r>
            <a:r>
              <a:rPr lang="en-US" altLang="zh-CN" sz="1100" dirty="0">
                <a:latin typeface="Calibri" pitchFamily="34" charset="0"/>
                <a:cs typeface="Times New Roman" pitchFamily="18" charset="0"/>
              </a:rPr>
              <a:t>, Á., </a:t>
            </a:r>
            <a:r>
              <a:rPr lang="en-US" altLang="zh-CN" sz="1100" dirty="0" err="1">
                <a:latin typeface="Calibri" pitchFamily="34" charset="0"/>
                <a:cs typeface="Times New Roman" pitchFamily="18" charset="0"/>
              </a:rPr>
              <a:t>Osváth</a:t>
            </a:r>
            <a:r>
              <a:rPr lang="en-US" altLang="zh-CN" sz="1100" dirty="0">
                <a:latin typeface="Calibri" pitchFamily="34" charset="0"/>
                <a:cs typeface="Times New Roman" pitchFamily="18" charset="0"/>
              </a:rPr>
              <a:t>, A., </a:t>
            </a:r>
            <a:r>
              <a:rPr lang="en-US" altLang="zh-CN" sz="1100" dirty="0" err="1">
                <a:latin typeface="Calibri" pitchFamily="34" charset="0"/>
                <a:cs typeface="Times New Roman" pitchFamily="18" charset="0"/>
              </a:rPr>
              <a:t>Bicsák</a:t>
            </a:r>
            <a:r>
              <a:rPr lang="en-US" altLang="zh-CN" sz="1100" dirty="0">
                <a:latin typeface="Calibri" pitchFamily="34" charset="0"/>
                <a:cs typeface="Times New Roman" pitchFamily="18" charset="0"/>
              </a:rPr>
              <a:t>, É., </a:t>
            </a:r>
            <a:r>
              <a:rPr lang="en-US" altLang="zh-CN" sz="1100" dirty="0" err="1">
                <a:latin typeface="Calibri" pitchFamily="34" charset="0"/>
                <a:cs typeface="Times New Roman" pitchFamily="18" charset="0"/>
              </a:rPr>
              <a:t>Karádi</a:t>
            </a:r>
            <a:r>
              <a:rPr lang="en-US" altLang="zh-CN" sz="1100" dirty="0">
                <a:latin typeface="Calibri" pitchFamily="34" charset="0"/>
                <a:cs typeface="Times New Roman" pitchFamily="18" charset="0"/>
              </a:rPr>
              <a:t>, K., Manning, J., &amp; </a:t>
            </a:r>
            <a:r>
              <a:rPr lang="en-US" altLang="zh-CN" sz="1100" dirty="0" err="1">
                <a:latin typeface="Calibri" pitchFamily="34" charset="0"/>
                <a:cs typeface="Times New Roman" pitchFamily="18" charset="0"/>
              </a:rPr>
              <a:t>Kállai</a:t>
            </a:r>
            <a:r>
              <a:rPr lang="en-US" altLang="zh-CN" sz="1100" dirty="0">
                <a:latin typeface="Calibri" pitchFamily="34" charset="0"/>
                <a:cs typeface="Times New Roman" pitchFamily="18" charset="0"/>
              </a:rPr>
              <a:t>, J. (2003). Sex role identity related to the ratio of second to fourth digit length in women. </a:t>
            </a:r>
            <a:r>
              <a:rPr lang="en-US" altLang="zh-CN" sz="1100" i="1" dirty="0">
                <a:latin typeface="Calibri" pitchFamily="34" charset="0"/>
                <a:cs typeface="Times New Roman" pitchFamily="18" charset="0"/>
              </a:rPr>
              <a:t>Biological Psychology</a:t>
            </a:r>
            <a:r>
              <a:rPr lang="en-US" altLang="zh-CN" sz="1100" dirty="0">
                <a:latin typeface="Calibri" pitchFamily="34" charset="0"/>
                <a:cs typeface="Times New Roman" pitchFamily="18" charset="0"/>
              </a:rPr>
              <a:t>, </a:t>
            </a:r>
            <a:r>
              <a:rPr lang="en-US" altLang="zh-CN" sz="1100" i="1" dirty="0">
                <a:latin typeface="Calibri" pitchFamily="34" charset="0"/>
                <a:cs typeface="Times New Roman" pitchFamily="18" charset="0"/>
              </a:rPr>
              <a:t>62</a:t>
            </a:r>
            <a:r>
              <a:rPr lang="en-US" altLang="zh-CN" sz="1100" dirty="0">
                <a:latin typeface="Calibri" pitchFamily="34" charset="0"/>
                <a:cs typeface="Times New Roman" pitchFamily="18" charset="0"/>
              </a:rPr>
              <a:t>(2), 147-156.</a:t>
            </a:r>
          </a:p>
          <a:p>
            <a:pPr>
              <a:spcBef>
                <a:spcPts val="764"/>
              </a:spcBef>
            </a:pPr>
            <a:r>
              <a:rPr lang="en-US" altLang="zh-CN" sz="1100" dirty="0" err="1">
                <a:latin typeface="Calibri" pitchFamily="34" charset="0"/>
                <a:cs typeface="Times New Roman" pitchFamily="18" charset="0"/>
              </a:rPr>
              <a:t>Hampson</a:t>
            </a:r>
            <a:r>
              <a:rPr lang="en-US" altLang="zh-CN" sz="1100" dirty="0">
                <a:latin typeface="Calibri" pitchFamily="34" charset="0"/>
                <a:cs typeface="Times New Roman" pitchFamily="18" charset="0"/>
              </a:rPr>
              <a:t>, E., Ellis, C., &amp; </a:t>
            </a:r>
            <a:r>
              <a:rPr lang="en-US" altLang="zh-CN" sz="1100" dirty="0" err="1">
                <a:latin typeface="Calibri" pitchFamily="34" charset="0"/>
                <a:cs typeface="Times New Roman" pitchFamily="18" charset="0"/>
              </a:rPr>
              <a:t>Tenk</a:t>
            </a:r>
            <a:r>
              <a:rPr lang="en-US" altLang="zh-CN" sz="1100" dirty="0">
                <a:latin typeface="Calibri" pitchFamily="34" charset="0"/>
                <a:cs typeface="Times New Roman" pitchFamily="18" charset="0"/>
              </a:rPr>
              <a:t>, C. (2008). On the relation between 2D:4D and sex-dimorphic personality traits. </a:t>
            </a:r>
            <a:r>
              <a:rPr lang="en-US" altLang="zh-CN" sz="1100" i="1" dirty="0">
                <a:latin typeface="Calibri" pitchFamily="34" charset="0"/>
                <a:cs typeface="Times New Roman" pitchFamily="18" charset="0"/>
              </a:rPr>
              <a:t>Archives of Sexual Behavior, 37</a:t>
            </a:r>
            <a:r>
              <a:rPr lang="en-US" altLang="zh-CN" sz="1100" dirty="0">
                <a:latin typeface="Calibri" pitchFamily="34" charset="0"/>
                <a:cs typeface="Times New Roman" pitchFamily="18" charset="0"/>
              </a:rPr>
              <a:t>(1), 133-144.</a:t>
            </a:r>
          </a:p>
          <a:p>
            <a:pPr>
              <a:spcBef>
                <a:spcPts val="764"/>
              </a:spcBef>
            </a:pPr>
            <a:r>
              <a:rPr lang="en-US" altLang="zh-CN" sz="1100" dirty="0">
                <a:latin typeface="Calibri" pitchFamily="34" charset="0"/>
                <a:cs typeface="Times New Roman" pitchFamily="18" charset="0"/>
              </a:rPr>
              <a:t>Hines, M., &amp; Kaufman, F. R. (1994). Androgen and the development of human sex-typical behavior: Rough-and-tumble play and sex of preferred playmates in children with Congenital Adrenal Hyperplasia (CAH). </a:t>
            </a:r>
            <a:r>
              <a:rPr lang="en-US" altLang="zh-CN" sz="1100" i="1" dirty="0">
                <a:latin typeface="Calibri" pitchFamily="34" charset="0"/>
                <a:cs typeface="Times New Roman" pitchFamily="18" charset="0"/>
              </a:rPr>
              <a:t>Child Development, 65</a:t>
            </a:r>
            <a:r>
              <a:rPr lang="en-US" altLang="zh-CN" sz="1100" dirty="0">
                <a:latin typeface="Calibri" pitchFamily="34" charset="0"/>
                <a:cs typeface="Times New Roman" pitchFamily="18" charset="0"/>
              </a:rPr>
              <a:t>(4), 1042-1053.</a:t>
            </a:r>
          </a:p>
          <a:p>
            <a:pPr>
              <a:spcBef>
                <a:spcPts val="764"/>
              </a:spcBef>
            </a:pPr>
            <a:r>
              <a:rPr lang="en-US" altLang="zh-CN" sz="1100" dirty="0" err="1">
                <a:latin typeface="Calibri" pitchFamily="34" charset="0"/>
                <a:cs typeface="Times New Roman" pitchFamily="18" charset="0"/>
              </a:rPr>
              <a:t>Knickmeyer</a:t>
            </a:r>
            <a:r>
              <a:rPr lang="en-US" altLang="zh-CN" sz="1100" dirty="0">
                <a:latin typeface="Calibri" pitchFamily="34" charset="0"/>
                <a:cs typeface="Times New Roman" pitchFamily="18" charset="0"/>
              </a:rPr>
              <a:t>, R., &amp; Baron-Cohen, S. (2006). Fetal testosterone and sex differences. </a:t>
            </a:r>
            <a:r>
              <a:rPr lang="en-US" altLang="zh-CN" sz="1100" i="1" dirty="0">
                <a:latin typeface="Calibri" pitchFamily="34" charset="0"/>
                <a:cs typeface="Times New Roman" pitchFamily="18" charset="0"/>
              </a:rPr>
              <a:t>Early Human Development</a:t>
            </a:r>
            <a:r>
              <a:rPr lang="en-US" altLang="zh-CN" sz="1100" dirty="0">
                <a:latin typeface="Calibri" pitchFamily="34" charset="0"/>
                <a:cs typeface="Times New Roman" pitchFamily="18" charset="0"/>
              </a:rPr>
              <a:t>, </a:t>
            </a:r>
            <a:r>
              <a:rPr lang="en-US" altLang="zh-CN" sz="1100" i="1" dirty="0">
                <a:latin typeface="Calibri" pitchFamily="34" charset="0"/>
                <a:cs typeface="Times New Roman" pitchFamily="18" charset="0"/>
              </a:rPr>
              <a:t>82</a:t>
            </a:r>
            <a:r>
              <a:rPr lang="en-US" altLang="zh-CN" sz="1100" dirty="0">
                <a:latin typeface="Calibri" pitchFamily="34" charset="0"/>
                <a:cs typeface="Times New Roman" pitchFamily="18" charset="0"/>
              </a:rPr>
              <a:t>(12), 755-760. </a:t>
            </a:r>
          </a:p>
          <a:p>
            <a:pPr>
              <a:spcBef>
                <a:spcPts val="764"/>
              </a:spcBef>
            </a:pPr>
            <a:r>
              <a:rPr lang="en-US" altLang="zh-CN" sz="1100" dirty="0" err="1">
                <a:latin typeface="Calibri" pitchFamily="34" charset="0"/>
                <a:cs typeface="Times New Roman" pitchFamily="18" charset="0"/>
              </a:rPr>
              <a:t>Lutchmaya</a:t>
            </a:r>
            <a:r>
              <a:rPr lang="en-US" altLang="zh-CN" sz="1100" dirty="0">
                <a:latin typeface="Calibri" pitchFamily="34" charset="0"/>
                <a:cs typeface="Times New Roman" pitchFamily="18" charset="0"/>
              </a:rPr>
              <a:t>, S., Baron-Cohen, S., </a:t>
            </a:r>
            <a:r>
              <a:rPr lang="en-US" altLang="zh-CN" sz="1100" dirty="0" err="1">
                <a:latin typeface="Calibri" pitchFamily="34" charset="0"/>
                <a:cs typeface="Times New Roman" pitchFamily="18" charset="0"/>
              </a:rPr>
              <a:t>Raggatt</a:t>
            </a:r>
            <a:r>
              <a:rPr lang="en-US" altLang="zh-CN" sz="1100" dirty="0">
                <a:latin typeface="Calibri" pitchFamily="34" charset="0"/>
                <a:cs typeface="Times New Roman" pitchFamily="18" charset="0"/>
              </a:rPr>
              <a:t>, P., </a:t>
            </a:r>
            <a:r>
              <a:rPr lang="en-US" altLang="zh-CN" sz="1100" dirty="0" err="1">
                <a:latin typeface="Calibri" pitchFamily="34" charset="0"/>
                <a:cs typeface="Times New Roman" pitchFamily="18" charset="0"/>
              </a:rPr>
              <a:t>Knickmeyer</a:t>
            </a:r>
            <a:r>
              <a:rPr lang="en-US" altLang="zh-CN" sz="1100" dirty="0">
                <a:latin typeface="Calibri" pitchFamily="34" charset="0"/>
                <a:cs typeface="Times New Roman" pitchFamily="18" charset="0"/>
              </a:rPr>
              <a:t>, R., &amp; Manning, J. (2004). 2nd to 4th digit ratios, fetal testosterone and </a:t>
            </a:r>
            <a:r>
              <a:rPr lang="en-US" altLang="zh-CN" sz="1100" dirty="0" err="1">
                <a:latin typeface="Calibri" pitchFamily="34" charset="0"/>
                <a:cs typeface="Times New Roman" pitchFamily="18" charset="0"/>
              </a:rPr>
              <a:t>estradiol</a:t>
            </a:r>
            <a:r>
              <a:rPr lang="en-US" altLang="zh-CN" sz="1100" dirty="0">
                <a:latin typeface="Calibri" pitchFamily="34" charset="0"/>
                <a:cs typeface="Times New Roman" pitchFamily="18" charset="0"/>
              </a:rPr>
              <a:t>. </a:t>
            </a:r>
            <a:r>
              <a:rPr lang="en-US" altLang="zh-CN" sz="1100" i="1" dirty="0">
                <a:latin typeface="Calibri" pitchFamily="34" charset="0"/>
                <a:cs typeface="Times New Roman" pitchFamily="18" charset="0"/>
              </a:rPr>
              <a:t>Early Human Development</a:t>
            </a:r>
            <a:r>
              <a:rPr lang="en-US" altLang="zh-CN" sz="1100" dirty="0">
                <a:latin typeface="Calibri" pitchFamily="34" charset="0"/>
                <a:cs typeface="Times New Roman" pitchFamily="18" charset="0"/>
              </a:rPr>
              <a:t>, </a:t>
            </a:r>
            <a:r>
              <a:rPr lang="en-US" altLang="zh-CN" sz="1100" i="1" dirty="0">
                <a:latin typeface="Calibri" pitchFamily="34" charset="0"/>
                <a:cs typeface="Times New Roman" pitchFamily="18" charset="0"/>
              </a:rPr>
              <a:t>77</a:t>
            </a:r>
            <a:r>
              <a:rPr lang="en-US" altLang="zh-CN" sz="1100" dirty="0">
                <a:latin typeface="Calibri" pitchFamily="34" charset="0"/>
                <a:cs typeface="Times New Roman" pitchFamily="18" charset="0"/>
              </a:rPr>
              <a:t>(1), 23-28.</a:t>
            </a:r>
          </a:p>
          <a:p>
            <a:pPr>
              <a:spcBef>
                <a:spcPts val="764"/>
              </a:spcBef>
            </a:pPr>
            <a:r>
              <a:rPr lang="en-US" altLang="zh-CN" sz="1100" dirty="0">
                <a:latin typeface="Calibri" pitchFamily="34" charset="0"/>
                <a:cs typeface="Times New Roman" pitchFamily="18" charset="0"/>
              </a:rPr>
              <a:t>Manning, J. T., </a:t>
            </a:r>
            <a:r>
              <a:rPr lang="en-US" altLang="zh-CN" sz="1100" dirty="0" err="1">
                <a:latin typeface="Calibri" pitchFamily="34" charset="0"/>
                <a:cs typeface="Times New Roman" pitchFamily="18" charset="0"/>
              </a:rPr>
              <a:t>Bundred</a:t>
            </a:r>
            <a:r>
              <a:rPr lang="en-US" altLang="zh-CN" sz="1100" dirty="0">
                <a:latin typeface="Calibri" pitchFamily="34" charset="0"/>
                <a:cs typeface="Times New Roman" pitchFamily="18" charset="0"/>
              </a:rPr>
              <a:t>, P. E., Newton, D. J. &amp; Flanagan, B. F. (2003). The second to fourth digit ratio and variation in the androgen receptor gene. </a:t>
            </a:r>
            <a:r>
              <a:rPr lang="en-US" altLang="zh-CN" sz="1100" i="1" dirty="0">
                <a:latin typeface="Calibri" pitchFamily="34" charset="0"/>
                <a:cs typeface="Times New Roman" pitchFamily="18" charset="0"/>
              </a:rPr>
              <a:t>Evolution and Human Behavior</a:t>
            </a:r>
            <a:r>
              <a:rPr lang="en-US" altLang="zh-CN" sz="1100" dirty="0">
                <a:latin typeface="Calibri" pitchFamily="34" charset="0"/>
                <a:cs typeface="Times New Roman" pitchFamily="18" charset="0"/>
              </a:rPr>
              <a:t>, </a:t>
            </a:r>
            <a:r>
              <a:rPr lang="en-US" altLang="zh-CN" sz="1100" i="1" dirty="0">
                <a:latin typeface="Calibri" pitchFamily="34" charset="0"/>
                <a:cs typeface="Times New Roman" pitchFamily="18" charset="0"/>
              </a:rPr>
              <a:t>24</a:t>
            </a:r>
            <a:r>
              <a:rPr lang="en-US" altLang="zh-CN" sz="1100" dirty="0">
                <a:latin typeface="Calibri" pitchFamily="34" charset="0"/>
                <a:cs typeface="Times New Roman" pitchFamily="18" charset="0"/>
              </a:rPr>
              <a:t>, 399-405.</a:t>
            </a:r>
          </a:p>
          <a:p>
            <a:pPr>
              <a:spcBef>
                <a:spcPts val="764"/>
              </a:spcBef>
            </a:pPr>
            <a:r>
              <a:rPr lang="en-US" altLang="zh-CN" sz="1100" dirty="0">
                <a:latin typeface="Calibri" pitchFamily="34" charset="0"/>
                <a:cs typeface="Times New Roman" pitchFamily="18" charset="0"/>
              </a:rPr>
              <a:t>McFadden, D., </a:t>
            </a:r>
            <a:r>
              <a:rPr lang="en-US" altLang="zh-CN" sz="1100" dirty="0" err="1">
                <a:latin typeface="Calibri" pitchFamily="34" charset="0"/>
                <a:cs typeface="Times New Roman" pitchFamily="18" charset="0"/>
              </a:rPr>
              <a:t>Loehlin</a:t>
            </a:r>
            <a:r>
              <a:rPr lang="en-US" altLang="zh-CN" sz="1100" dirty="0">
                <a:latin typeface="Calibri" pitchFamily="34" charset="0"/>
                <a:cs typeface="Times New Roman" pitchFamily="18" charset="0"/>
              </a:rPr>
              <a:t>, J., Breedlove, S., </a:t>
            </a:r>
            <a:r>
              <a:rPr lang="en-US" altLang="zh-CN" sz="1100" dirty="0" err="1">
                <a:latin typeface="Calibri" pitchFamily="34" charset="0"/>
                <a:cs typeface="Times New Roman" pitchFamily="18" charset="0"/>
              </a:rPr>
              <a:t>Lippa</a:t>
            </a:r>
            <a:r>
              <a:rPr lang="en-US" altLang="zh-CN" sz="1100" dirty="0">
                <a:latin typeface="Calibri" pitchFamily="34" charset="0"/>
                <a:cs typeface="Times New Roman" pitchFamily="18" charset="0"/>
              </a:rPr>
              <a:t>, R., Manning, J., &amp; </a:t>
            </a:r>
            <a:r>
              <a:rPr lang="en-US" altLang="zh-CN" sz="1100" dirty="0" err="1">
                <a:latin typeface="Calibri" pitchFamily="34" charset="0"/>
                <a:cs typeface="Times New Roman" pitchFamily="18" charset="0"/>
              </a:rPr>
              <a:t>Rahman</a:t>
            </a:r>
            <a:r>
              <a:rPr lang="en-US" altLang="zh-CN" sz="1100" dirty="0">
                <a:latin typeface="Calibri" pitchFamily="34" charset="0"/>
                <a:cs typeface="Times New Roman" pitchFamily="18" charset="0"/>
              </a:rPr>
              <a:t>, Q. (2005). A Reanalysis of Five Studies on Sexual Orientation and the Relative Length of the 2nd and 4</a:t>
            </a:r>
            <a:r>
              <a:rPr lang="en-US" altLang="zh-CN" sz="1100" baseline="30000" dirty="0">
                <a:latin typeface="Calibri" pitchFamily="34" charset="0"/>
                <a:cs typeface="Times New Roman" pitchFamily="18" charset="0"/>
              </a:rPr>
              <a:t>th</a:t>
            </a:r>
            <a:r>
              <a:rPr lang="en-US" altLang="zh-CN" sz="1100" dirty="0">
                <a:latin typeface="Calibri" pitchFamily="34" charset="0"/>
                <a:cs typeface="Times New Roman" pitchFamily="18" charset="0"/>
              </a:rPr>
              <a:t> Fingers (the 2D:4D Ratio). </a:t>
            </a:r>
            <a:r>
              <a:rPr lang="en-US" altLang="zh-CN" sz="1100" i="1" dirty="0">
                <a:latin typeface="Calibri" pitchFamily="34" charset="0"/>
                <a:cs typeface="Times New Roman" pitchFamily="18" charset="0"/>
              </a:rPr>
              <a:t>Archives of Sexual Behavior</a:t>
            </a:r>
            <a:r>
              <a:rPr lang="en-US" altLang="zh-CN" sz="1100" dirty="0">
                <a:latin typeface="Calibri" pitchFamily="34" charset="0"/>
                <a:cs typeface="Times New Roman" pitchFamily="18" charset="0"/>
              </a:rPr>
              <a:t>, </a:t>
            </a:r>
            <a:r>
              <a:rPr lang="en-US" altLang="zh-CN" sz="1100" i="1" dirty="0">
                <a:latin typeface="Calibri" pitchFamily="34" charset="0"/>
                <a:cs typeface="Times New Roman" pitchFamily="18" charset="0"/>
              </a:rPr>
              <a:t>34</a:t>
            </a:r>
            <a:r>
              <a:rPr lang="en-US" altLang="zh-CN" sz="1100" dirty="0">
                <a:latin typeface="Calibri" pitchFamily="34" charset="0"/>
                <a:cs typeface="Times New Roman" pitchFamily="18" charset="0"/>
              </a:rPr>
              <a:t>(3), 341-356. </a:t>
            </a:r>
          </a:p>
          <a:p>
            <a:pPr>
              <a:spcBef>
                <a:spcPts val="764"/>
              </a:spcBef>
            </a:pPr>
            <a:r>
              <a:rPr lang="en-US" altLang="zh-CN" sz="1100" dirty="0" err="1">
                <a:latin typeface="Calibri" pitchFamily="34" charset="0"/>
                <a:cs typeface="Times New Roman" pitchFamily="18" charset="0"/>
              </a:rPr>
              <a:t>Wallen</a:t>
            </a:r>
            <a:r>
              <a:rPr lang="en-US" altLang="zh-CN" sz="1100" dirty="0">
                <a:latin typeface="Calibri" pitchFamily="34" charset="0"/>
                <a:cs typeface="Times New Roman" pitchFamily="18" charset="0"/>
              </a:rPr>
              <a:t>, K. (1996). Nature needs nurture: The interaction of hormonal and social influences on the development of behavioral sex differences in rhesus monkeys. </a:t>
            </a:r>
            <a:r>
              <a:rPr lang="en-US" altLang="zh-CN" sz="1100" i="1" dirty="0">
                <a:latin typeface="Calibri" pitchFamily="34" charset="0"/>
                <a:cs typeface="Times New Roman" pitchFamily="18" charset="0"/>
              </a:rPr>
              <a:t>Hormones and Behavior, 30</a:t>
            </a:r>
            <a:r>
              <a:rPr lang="en-US" altLang="zh-CN" sz="1100" dirty="0">
                <a:latin typeface="Calibri" pitchFamily="34" charset="0"/>
                <a:cs typeface="Times New Roman" pitchFamily="18" charset="0"/>
              </a:rPr>
              <a:t>(4), 364-378</a:t>
            </a:r>
            <a:r>
              <a:rPr lang="en-US" altLang="zh-CN" sz="1100" dirty="0">
                <a:solidFill>
                  <a:srgbClr val="FF0000"/>
                </a:solidFill>
                <a:latin typeface="Calibri" pitchFamily="34" charset="0"/>
                <a:cs typeface="Times New Roman" pitchFamily="18" charset="0"/>
              </a:rPr>
              <a:t>.</a:t>
            </a:r>
            <a:endParaRPr lang="en-US" altLang="zh-CN" sz="1100" dirty="0">
              <a:latin typeface="Calibri" pitchFamily="34" charset="0"/>
              <a:cs typeface="Times New Roman" pitchFamily="18" charset="0"/>
            </a:endParaRPr>
          </a:p>
        </p:txBody>
      </p:sp>
      <p:pic>
        <p:nvPicPr>
          <p:cNvPr id="14393" name="Picture 4" descr="DSC00593"/>
          <p:cNvPicPr>
            <a:picLocks noChangeAspect="1" noChangeArrowheads="1"/>
          </p:cNvPicPr>
          <p:nvPr/>
        </p:nvPicPr>
        <p:blipFill>
          <a:blip r:embed="rId4" cstate="print"/>
          <a:srcRect/>
          <a:stretch>
            <a:fillRect/>
          </a:stretch>
        </p:blipFill>
        <p:spPr bwMode="auto">
          <a:xfrm>
            <a:off x="2743200" y="1371600"/>
            <a:ext cx="1727200" cy="2011680"/>
          </a:xfrm>
          <a:prstGeom prst="rect">
            <a:avLst/>
          </a:prstGeom>
          <a:noFill/>
          <a:ln w="9525">
            <a:noFill/>
            <a:miter lim="800000"/>
            <a:headEnd/>
            <a:tailEnd/>
          </a:ln>
        </p:spPr>
      </p:pic>
      <p:sp>
        <p:nvSpPr>
          <p:cNvPr id="14394" name="TextBox 14"/>
          <p:cNvSpPr txBox="1">
            <a:spLocks noChangeArrowheads="1"/>
          </p:cNvSpPr>
          <p:nvPr/>
        </p:nvSpPr>
        <p:spPr bwMode="auto">
          <a:xfrm>
            <a:off x="16154400" y="15636240"/>
            <a:ext cx="5588000" cy="671510"/>
          </a:xfrm>
          <a:prstGeom prst="rect">
            <a:avLst/>
          </a:prstGeom>
          <a:noFill/>
          <a:ln w="9525">
            <a:noFill/>
            <a:miter lim="800000"/>
            <a:headEnd/>
            <a:tailEnd/>
          </a:ln>
        </p:spPr>
        <p:txBody>
          <a:bodyPr lIns="116376" tIns="58188" rIns="116376" bIns="58188">
            <a:spAutoFit/>
          </a:bodyPr>
          <a:lstStyle/>
          <a:p>
            <a:r>
              <a:rPr lang="en-US" altLang="zh-CN" sz="1800" dirty="0" smtClean="0">
                <a:latin typeface="Calibri" pitchFamily="34" charset="0"/>
              </a:rPr>
              <a:t>Presented: APS, Boston MA, May 2010</a:t>
            </a:r>
            <a:br>
              <a:rPr lang="en-US" altLang="zh-CN" sz="1800" dirty="0" smtClean="0">
                <a:latin typeface="Calibri" pitchFamily="34" charset="0"/>
              </a:rPr>
            </a:br>
            <a:r>
              <a:rPr lang="en-US" altLang="zh-CN" sz="1800" dirty="0" smtClean="0">
                <a:latin typeface="Calibri" pitchFamily="34" charset="0"/>
              </a:rPr>
              <a:t>Contact</a:t>
            </a:r>
            <a:r>
              <a:rPr lang="en-US" altLang="zh-CN" sz="1800" dirty="0">
                <a:latin typeface="Calibri" pitchFamily="34" charset="0"/>
              </a:rPr>
              <a:t>: dgoff@randolphcollege.edu</a:t>
            </a:r>
          </a:p>
        </p:txBody>
      </p:sp>
      <p:pic>
        <p:nvPicPr>
          <p:cNvPr id="14402" name="Picture 23" descr="Toy3"/>
          <p:cNvPicPr>
            <a:picLocks noChangeAspect="1" noChangeArrowheads="1"/>
          </p:cNvPicPr>
          <p:nvPr/>
        </p:nvPicPr>
        <p:blipFill>
          <a:blip r:embed="rId5" cstate="print"/>
          <a:srcRect/>
          <a:stretch>
            <a:fillRect/>
          </a:stretch>
        </p:blipFill>
        <p:spPr bwMode="auto">
          <a:xfrm>
            <a:off x="8153400" y="3962400"/>
            <a:ext cx="1727200" cy="1554480"/>
          </a:xfrm>
          <a:prstGeom prst="rect">
            <a:avLst/>
          </a:prstGeom>
          <a:noFill/>
          <a:ln w="9525">
            <a:noFill/>
            <a:miter lim="800000"/>
            <a:headEnd/>
            <a:tailEnd/>
          </a:ln>
        </p:spPr>
      </p:pic>
      <p:pic>
        <p:nvPicPr>
          <p:cNvPr id="14403" name="Picture 24" descr="Toy22"/>
          <p:cNvPicPr>
            <a:picLocks noChangeAspect="1" noChangeArrowheads="1"/>
          </p:cNvPicPr>
          <p:nvPr/>
        </p:nvPicPr>
        <p:blipFill>
          <a:blip r:embed="rId6" cstate="print"/>
          <a:srcRect/>
          <a:stretch>
            <a:fillRect/>
          </a:stretch>
        </p:blipFill>
        <p:spPr bwMode="auto">
          <a:xfrm>
            <a:off x="10668000" y="3962400"/>
            <a:ext cx="1625600" cy="1463040"/>
          </a:xfrm>
          <a:prstGeom prst="rect">
            <a:avLst/>
          </a:prstGeom>
          <a:noFill/>
          <a:ln w="9525">
            <a:noFill/>
            <a:miter lim="800000"/>
            <a:headEnd/>
            <a:tailEnd/>
          </a:ln>
        </p:spPr>
      </p:pic>
      <p:pic>
        <p:nvPicPr>
          <p:cNvPr id="14404" name="Picture 25" descr="Toy14"/>
          <p:cNvPicPr>
            <a:picLocks noChangeAspect="1" noChangeArrowheads="1"/>
          </p:cNvPicPr>
          <p:nvPr/>
        </p:nvPicPr>
        <p:blipFill>
          <a:blip r:embed="rId7" cstate="print"/>
          <a:srcRect/>
          <a:stretch>
            <a:fillRect/>
          </a:stretch>
        </p:blipFill>
        <p:spPr bwMode="auto">
          <a:xfrm>
            <a:off x="13106400" y="3962400"/>
            <a:ext cx="1625600" cy="1463040"/>
          </a:xfrm>
          <a:prstGeom prst="rect">
            <a:avLst/>
          </a:prstGeom>
          <a:noFill/>
          <a:ln w="9525">
            <a:noFill/>
            <a:miter lim="800000"/>
            <a:headEnd/>
            <a:tailEnd/>
          </a:ln>
        </p:spPr>
      </p:pic>
      <p:graphicFrame>
        <p:nvGraphicFramePr>
          <p:cNvPr id="18" name="Chart 17"/>
          <p:cNvGraphicFramePr>
            <a:graphicFrameLocks/>
          </p:cNvGraphicFramePr>
          <p:nvPr/>
        </p:nvGraphicFramePr>
        <p:xfrm>
          <a:off x="7696200" y="10210800"/>
          <a:ext cx="8001000" cy="3048000"/>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1470</Words>
  <Application>Microsoft Office PowerPoint</Application>
  <PresentationFormat>Custom</PresentationFormat>
  <Paragraphs>75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Dennis</dc:creator>
  <cp:lastModifiedBy>Dennis Goff</cp:lastModifiedBy>
  <cp:revision>57</cp:revision>
  <dcterms:created xsi:type="dcterms:W3CDTF">2010-02-03T00:40:23Z</dcterms:created>
  <dcterms:modified xsi:type="dcterms:W3CDTF">2010-05-18T14:26:23Z</dcterms:modified>
</cp:coreProperties>
</file>